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sldIdLst>
    <p:sldId id="859" r:id="rId2"/>
    <p:sldId id="1140" r:id="rId3"/>
    <p:sldId id="1142" r:id="rId4"/>
    <p:sldId id="1143" r:id="rId5"/>
    <p:sldId id="1169" r:id="rId6"/>
    <p:sldId id="1189" r:id="rId7"/>
    <p:sldId id="1170" r:id="rId8"/>
    <p:sldId id="1171" r:id="rId9"/>
    <p:sldId id="1172" r:id="rId10"/>
    <p:sldId id="1173" r:id="rId11"/>
    <p:sldId id="1174" r:id="rId12"/>
    <p:sldId id="1175" r:id="rId13"/>
    <p:sldId id="1176" r:id="rId14"/>
    <p:sldId id="1177" r:id="rId15"/>
    <p:sldId id="1178" r:id="rId16"/>
    <p:sldId id="1179" r:id="rId17"/>
    <p:sldId id="1180" r:id="rId18"/>
    <p:sldId id="1181" r:id="rId19"/>
    <p:sldId id="1182" r:id="rId20"/>
    <p:sldId id="1183" r:id="rId21"/>
    <p:sldId id="1184" r:id="rId22"/>
    <p:sldId id="1185" r:id="rId23"/>
    <p:sldId id="1186" r:id="rId24"/>
    <p:sldId id="1187" r:id="rId25"/>
    <p:sldId id="1188" r:id="rId26"/>
    <p:sldId id="1144" r:id="rId27"/>
    <p:sldId id="1145" r:id="rId28"/>
    <p:sldId id="1146" r:id="rId29"/>
    <p:sldId id="1147" r:id="rId30"/>
    <p:sldId id="1148" r:id="rId31"/>
    <p:sldId id="1149" r:id="rId32"/>
    <p:sldId id="1150" r:id="rId33"/>
    <p:sldId id="1151" r:id="rId34"/>
    <p:sldId id="1152" r:id="rId35"/>
    <p:sldId id="1153" r:id="rId36"/>
    <p:sldId id="1154" r:id="rId37"/>
    <p:sldId id="1155" r:id="rId38"/>
    <p:sldId id="1156" r:id="rId39"/>
    <p:sldId id="1157" r:id="rId40"/>
    <p:sldId id="1158" r:id="rId41"/>
    <p:sldId id="1159" r:id="rId42"/>
    <p:sldId id="1160" r:id="rId43"/>
    <p:sldId id="1161" r:id="rId4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06" autoAdjust="0"/>
  </p:normalViewPr>
  <p:slideViewPr>
    <p:cSldViewPr>
      <p:cViewPr varScale="1">
        <p:scale>
          <a:sx n="111" d="100"/>
          <a:sy n="111" d="100"/>
        </p:scale>
        <p:origin x="58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6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00808"/>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C  2025</a:t>
            </a: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年全国中考真题改编福建模式卷</a:t>
            </a:r>
            <a:endParaRPr lang="en-US" altLang="zh-CN" sz="50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2996952"/>
            <a:ext cx="11523345" cy="90691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C17  2025</a:t>
            </a:r>
            <a:r>
              <a:rPr lang="zh-CN" altLang="en-US" sz="4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年全国中考真题改编福建模式卷（三）</a:t>
            </a:r>
            <a:endPar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）为保护餐桌桌面，在将盛有高温菜、汤的餐具放上餐桌前，往往先在桌面上放置隔热垫，这主要是从下列哪个方面防止桌面遭受损坏（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静电</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热传递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压力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噪声</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黑龙江龙东地区中考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19</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日，我国在太原卫星发射中心使用长征六号改运载火箭成功将试验二十七号卫星</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星</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06</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星发射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有关发射的描述正确的是（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发射前</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以发射塔为参照物</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运载火箭是运动的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发射时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发射塔周围出现大量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白气</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是升华现象</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加速升空过程中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卫星的动能转化为重力势能</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加速升空过程中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卫星的机械能</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956629" y="3816877"/>
            <a:ext cx="1821461" cy="2555922"/>
          </a:xfrm>
          <a:prstGeom prst="rect">
            <a:avLst/>
          </a:prstGeom>
        </p:spPr>
      </p:pic>
      <p:sp>
        <p:nvSpPr>
          <p:cNvPr id="4" name="矩形 3"/>
          <p:cNvSpPr/>
          <p:nvPr/>
        </p:nvSpPr>
        <p:spPr>
          <a:xfrm>
            <a:off x="10271670" y="1268760"/>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
        <p:nvSpPr>
          <p:cNvPr id="6" name="矩形 5"/>
          <p:cNvSpPr/>
          <p:nvPr/>
        </p:nvSpPr>
        <p:spPr>
          <a:xfrm>
            <a:off x="2710830" y="3645024"/>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82764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）如图所示的电路中，电源电压保持不变，</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为滑动变阻器，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，在保证电路元件安全的前提下，将滑动变阻器的滑片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端移至</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端，电压表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示数变化量的绝对值分别为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的示数变小</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的示数变大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Δ</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Δ</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的比值等于</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的阻值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Δ</a:t>
            </a:r>
            <a:r>
              <a:rPr lang="en-US" altLang="zh-CN" i="1"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U</a:t>
            </a:r>
            <a:r>
              <a:rPr lang="en-US" altLang="zh-CN" kern="100"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Δ</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的比值等于</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阻值</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135341" y="2420888"/>
            <a:ext cx="2874045" cy="2473243"/>
          </a:xfrm>
          <a:prstGeom prst="rect">
            <a:avLst/>
          </a:prstGeom>
        </p:spPr>
      </p:pic>
      <p:sp>
        <p:nvSpPr>
          <p:cNvPr id="4" name="矩形 3"/>
          <p:cNvSpPr/>
          <p:nvPr/>
        </p:nvSpPr>
        <p:spPr>
          <a:xfrm>
            <a:off x="2494806" y="2546612"/>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190109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b="1" kern="100">
                <a:solidFill>
                  <a:srgbClr val="000000"/>
                </a:solidFill>
                <a:ea typeface="黑体" panose="02010609060101010101" pitchFamily="49" charset="-122"/>
                <a:cs typeface="Times New Roman" panose="02020603050405020304" pitchFamily="18" charset="0"/>
              </a:rPr>
              <a:t>二、 填空题</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本题共</a:t>
            </a:r>
            <a:r>
              <a:rPr lang="en-US" altLang="zh-CN" kern="100">
                <a:solidFill>
                  <a:srgbClr val="000000"/>
                </a:solidFill>
                <a:ea typeface="黑体" panose="02010609060101010101" pitchFamily="49" charset="-122"/>
                <a:cs typeface="Times New Roman" panose="02020603050405020304" pitchFamily="18" charset="0"/>
              </a:rPr>
              <a:t>5</a:t>
            </a:r>
            <a:r>
              <a:rPr lang="zh-CN" altLang="zh-CN" kern="100">
                <a:solidFill>
                  <a:srgbClr val="000000"/>
                </a:solidFill>
                <a:ea typeface="楷体" panose="02010609060101010101" pitchFamily="49" charset="-122"/>
                <a:cs typeface="Times New Roman" panose="02020603050405020304" pitchFamily="18" charset="0"/>
              </a:rPr>
              <a:t>小题</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每空</a:t>
            </a:r>
            <a:r>
              <a:rPr lang="en-US" altLang="zh-CN" kern="100">
                <a:solidFill>
                  <a:srgbClr val="000000"/>
                </a:solidFill>
                <a:ea typeface="黑体" panose="02010609060101010101" pitchFamily="49" charset="-122"/>
                <a:cs typeface="Times New Roman" panose="02020603050405020304" pitchFamily="18" charset="0"/>
              </a:rPr>
              <a:t>1</a:t>
            </a:r>
            <a:r>
              <a:rPr lang="zh-CN" altLang="zh-CN" kern="100">
                <a:solidFill>
                  <a:srgbClr val="000000"/>
                </a:solidFill>
                <a:ea typeface="楷体" panose="02010609060101010101" pitchFamily="49" charset="-122"/>
                <a:cs typeface="Times New Roman" panose="02020603050405020304" pitchFamily="18" charset="0"/>
              </a:rPr>
              <a:t>分</a:t>
            </a:r>
            <a:r>
              <a:rPr lang="zh-CN"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共</a:t>
            </a:r>
            <a:r>
              <a:rPr lang="en-US" altLang="zh-CN" kern="100">
                <a:solidFill>
                  <a:srgbClr val="000000"/>
                </a:solidFill>
                <a:ea typeface="黑体" panose="02010609060101010101" pitchFamily="49" charset="-122"/>
                <a:cs typeface="Times New Roman" panose="02020603050405020304" pitchFamily="18" charset="0"/>
              </a:rPr>
              <a:t>12</a:t>
            </a:r>
            <a:r>
              <a:rPr lang="zh-CN" altLang="zh-CN" kern="100">
                <a:solidFill>
                  <a:srgbClr val="000000"/>
                </a:solidFill>
                <a:ea typeface="楷体" panose="02010609060101010101" pitchFamily="49" charset="-122"/>
                <a:cs typeface="Times New Roman" panose="02020603050405020304" pitchFamily="18" charset="0"/>
              </a:rPr>
              <a:t>分</a:t>
            </a:r>
            <a:r>
              <a:rPr lang="zh-CN" altLang="zh-CN" kern="10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ea typeface="宋体" panose="02010600030101010101" pitchFamily="2" charset="-122"/>
                <a:cs typeface="Times New Roman" panose="02020603050405020304" pitchFamily="18" charset="0"/>
              </a:rPr>
              <a:t>15.</a:t>
            </a:r>
            <a:r>
              <a:rPr lang="zh-CN"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a:t>
            </a:r>
            <a:r>
              <a:rPr lang="en-US" altLang="zh-CN" b="1" kern="100">
                <a:solidFill>
                  <a:srgbClr val="000000"/>
                </a:solidFill>
                <a:ea typeface="宋体" panose="02010600030101010101" pitchFamily="2" charset="-122"/>
                <a:cs typeface="Times New Roman" panose="02020603050405020304" pitchFamily="18" charset="0"/>
              </a:rPr>
              <a:t>2025</a:t>
            </a:r>
            <a:r>
              <a:rPr lang="en-US" altLang="zh-CN" kern="100">
                <a:solidFill>
                  <a:srgbClr val="000000"/>
                </a:solidFill>
                <a:ea typeface="楷体" panose="02010609060101010101" pitchFamily="49" charset="-122"/>
                <a:cs typeface="Times New Roman" panose="02020603050405020304" pitchFamily="18" charset="0"/>
              </a:rPr>
              <a:t>∙</a:t>
            </a:r>
            <a:r>
              <a:rPr lang="zh-CN" altLang="zh-CN" kern="100">
                <a:solidFill>
                  <a:srgbClr val="000000"/>
                </a:solidFill>
                <a:ea typeface="楷体" panose="02010609060101010101" pitchFamily="49" charset="-122"/>
                <a:cs typeface="Times New Roman" panose="02020603050405020304" pitchFamily="18" charset="0"/>
              </a:rPr>
              <a:t>长沙中考节选</a:t>
            </a:r>
            <a:r>
              <a:rPr lang="zh-CN" altLang="zh-CN" kern="100">
                <a:solidFill>
                  <a:srgbClr val="000000"/>
                </a:solidFill>
                <a:ea typeface="宋体" panose="02010600030101010101" pitchFamily="2" charset="-122"/>
                <a:cs typeface="Times New Roman" panose="02020603050405020304" pitchFamily="18" charset="0"/>
              </a:rPr>
              <a:t>）如图所示电路中</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已知电源电压为</a:t>
            </a:r>
            <a:r>
              <a:rPr lang="en-US" altLang="zh-CN" kern="100" smtClean="0">
                <a:solidFill>
                  <a:srgbClr val="000000"/>
                </a:solidFill>
                <a:ea typeface="楷体" panose="02010609060101010101" pitchFamily="49" charset="-122"/>
                <a:cs typeface="Times New Roman" panose="02020603050405020304" pitchFamily="18" charset="0"/>
              </a:rPr>
              <a:t>9 </a:t>
            </a:r>
            <a:r>
              <a:rPr lang="en-US" altLang="zh-CN" kern="100" smtClean="0">
                <a:solidFill>
                  <a:srgbClr val="000000"/>
                </a:solidFill>
                <a:ea typeface="宋体" panose="02010600030101010101" pitchFamily="2" charset="-122"/>
                <a:cs typeface="Times New Roman" panose="02020603050405020304" pitchFamily="18" charset="0"/>
              </a:rPr>
              <a:t>V</a:t>
            </a:r>
            <a:r>
              <a:rPr lang="zh-CN" altLang="zh-CN" kern="100">
                <a:solidFill>
                  <a:srgbClr val="000000"/>
                </a:solidFill>
                <a:ea typeface="宋体" panose="02010600030101010101" pitchFamily="2" charset="-122"/>
                <a:cs typeface="Times New Roman" panose="02020603050405020304" pitchFamily="18" charset="0"/>
              </a:rPr>
              <a:t>且保持不变，</a:t>
            </a:r>
            <a:r>
              <a:rPr lang="en-US" altLang="zh-CN" i="1" kern="100">
                <a:solidFill>
                  <a:srgbClr val="000000"/>
                </a:solidFill>
                <a:ea typeface="宋体" panose="02010600030101010101" pitchFamily="2" charset="-122"/>
                <a:cs typeface="Times New Roman" panose="02020603050405020304" pitchFamily="18" charset="0"/>
              </a:rPr>
              <a:t>R</a:t>
            </a:r>
            <a:r>
              <a:rPr lang="en-US" altLang="zh-CN" kern="100" baseline="-250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的阻值为</a:t>
            </a:r>
            <a:r>
              <a:rPr lang="en-US" altLang="zh-CN" kern="100" smtClean="0">
                <a:solidFill>
                  <a:srgbClr val="000000"/>
                </a:solidFill>
                <a:ea typeface="宋体" panose="02010600030101010101" pitchFamily="2" charset="-122"/>
                <a:cs typeface="Times New Roman" panose="02020603050405020304" pitchFamily="18" charset="0"/>
              </a:rPr>
              <a:t>10 Ω</a:t>
            </a:r>
            <a:r>
              <a:rPr lang="en-US" altLang="zh-CN" kern="100">
                <a:solidFill>
                  <a:srgbClr val="000000"/>
                </a:solidFill>
                <a:ea typeface="宋体" panose="02010600030101010101" pitchFamily="2" charset="-122"/>
                <a:cs typeface="Times New Roman" panose="02020603050405020304" pitchFamily="18" charset="0"/>
              </a:rPr>
              <a:t>.</a:t>
            </a:r>
            <a:r>
              <a:rPr lang="zh-CN" altLang="zh-CN" kern="100">
                <a:solidFill>
                  <a:srgbClr val="000000"/>
                </a:solidFill>
                <a:ea typeface="宋体" panose="02010600030101010101" pitchFamily="2" charset="-122"/>
                <a:cs typeface="Times New Roman" panose="02020603050405020304" pitchFamily="18" charset="0"/>
              </a:rPr>
              <a:t>闭合开关后，通过</a:t>
            </a:r>
            <a:r>
              <a:rPr lang="en-US" altLang="zh-CN" i="1" kern="100">
                <a:solidFill>
                  <a:srgbClr val="000000"/>
                </a:solidFill>
                <a:ea typeface="宋体" panose="02010600030101010101" pitchFamily="2" charset="-122"/>
                <a:cs typeface="Times New Roman" panose="02020603050405020304" pitchFamily="18" charset="0"/>
              </a:rPr>
              <a:t>R</a:t>
            </a:r>
            <a:r>
              <a:rPr lang="en-US" altLang="zh-CN" kern="100" baseline="-25000">
                <a:solidFill>
                  <a:srgbClr val="000000"/>
                </a:solidFill>
                <a:ea typeface="宋体" panose="02010600030101010101" pitchFamily="2" charset="-122"/>
                <a:cs typeface="Times New Roman" panose="02020603050405020304" pitchFamily="18" charset="0"/>
              </a:rPr>
              <a:t>1</a:t>
            </a:r>
            <a:r>
              <a:rPr lang="zh-CN" altLang="zh-CN" kern="100">
                <a:solidFill>
                  <a:srgbClr val="000000"/>
                </a:solidFill>
                <a:ea typeface="宋体" panose="02010600030101010101" pitchFamily="2" charset="-122"/>
                <a:cs typeface="Times New Roman" panose="02020603050405020304" pitchFamily="18" charset="0"/>
              </a:rPr>
              <a:t>的电流为</a:t>
            </a:r>
            <a:r>
              <a:rPr lang="en-US" altLang="zh-CN" kern="100" smtClean="0">
                <a:solidFill>
                  <a:srgbClr val="000000"/>
                </a:solidFill>
                <a:ea typeface="黑体" panose="02010609060101010101" pitchFamily="49" charset="-122"/>
                <a:cs typeface="Times New Roman" panose="02020603050405020304" pitchFamily="18" charset="0"/>
              </a:rPr>
              <a:t>__________</a:t>
            </a:r>
            <a:r>
              <a:rPr lang="en-US" altLang="zh-CN" kern="100">
                <a:solidFill>
                  <a:srgbClr val="000000"/>
                </a:solidFill>
                <a:ea typeface="黑体" panose="02010609060101010101" pitchFamily="49" charset="-122"/>
                <a:cs typeface="Times New Roman" panose="02020603050405020304" pitchFamily="18" charset="0"/>
              </a:rPr>
              <a:t>A</a:t>
            </a:r>
            <a:r>
              <a:rPr lang="zh-CN" altLang="zh-CN" kern="100">
                <a:solidFill>
                  <a:srgbClr val="000000"/>
                </a:solidFill>
                <a:ea typeface="宋体" panose="02010600030101010101" pitchFamily="2" charset="-122"/>
                <a:cs typeface="Times New Roman" panose="02020603050405020304" pitchFamily="18" charset="0"/>
              </a:rPr>
              <a:t>，此时电流表的示数为</a:t>
            </a:r>
            <a:r>
              <a:rPr lang="en-US" altLang="zh-CN" kern="100" smtClean="0">
                <a:solidFill>
                  <a:srgbClr val="000000"/>
                </a:solidFill>
                <a:ea typeface="宋体" panose="02010600030101010101" pitchFamily="2" charset="-122"/>
                <a:cs typeface="Times New Roman" panose="02020603050405020304" pitchFamily="18" charset="0"/>
              </a:rPr>
              <a:t>1.2 A</a:t>
            </a:r>
            <a:r>
              <a:rPr lang="zh-CN" altLang="zh-CN" kern="100">
                <a:solidFill>
                  <a:srgbClr val="000000"/>
                </a:solidFill>
                <a:ea typeface="宋体" panose="02010600030101010101" pitchFamily="2" charset="-122"/>
                <a:cs typeface="Times New Roman" panose="02020603050405020304" pitchFamily="18" charset="0"/>
              </a:rPr>
              <a:t>，</a:t>
            </a:r>
            <a:r>
              <a:rPr lang="en-US" altLang="zh-CN" i="1" kern="100">
                <a:solidFill>
                  <a:srgbClr val="000000"/>
                </a:solidFill>
                <a:ea typeface="宋体" panose="02010600030101010101" pitchFamily="2" charset="-122"/>
                <a:cs typeface="Times New Roman" panose="02020603050405020304" pitchFamily="18" charset="0"/>
              </a:rPr>
              <a:t>R</a:t>
            </a:r>
            <a:r>
              <a:rPr lang="en-US" altLang="zh-CN" kern="100" baseline="-25000">
                <a:solidFill>
                  <a:srgbClr val="000000"/>
                </a:solidFill>
                <a:ea typeface="宋体" panose="02010600030101010101" pitchFamily="2" charset="-122"/>
                <a:cs typeface="Times New Roman" panose="02020603050405020304" pitchFamily="18" charset="0"/>
              </a:rPr>
              <a:t>2</a:t>
            </a:r>
            <a:r>
              <a:rPr lang="zh-CN" altLang="zh-CN" kern="100">
                <a:solidFill>
                  <a:srgbClr val="000000"/>
                </a:solidFill>
                <a:ea typeface="宋体" panose="02010600030101010101" pitchFamily="2" charset="-122"/>
                <a:cs typeface="Times New Roman" panose="02020603050405020304" pitchFamily="18" charset="0"/>
              </a:rPr>
              <a:t>的阻值为</a:t>
            </a:r>
            <a:r>
              <a:rPr lang="en-US" altLang="zh-CN" kern="100" smtClean="0">
                <a:solidFill>
                  <a:srgbClr val="000000"/>
                </a:solidFill>
                <a:ea typeface="黑体" panose="02010609060101010101" pitchFamily="49" charset="-122"/>
                <a:cs typeface="Times New Roman" panose="02020603050405020304" pitchFamily="18" charset="0"/>
              </a:rPr>
              <a:t>__________</a:t>
            </a:r>
            <a:r>
              <a:rPr lang="en-US" altLang="zh-CN" kern="100">
                <a:solidFill>
                  <a:srgbClr val="000000"/>
                </a:solidFill>
                <a:ea typeface="宋体" panose="02010600030101010101" pitchFamily="2" charset="-122"/>
                <a:cs typeface="Times New Roman" panose="02020603050405020304" pitchFamily="18" charset="0"/>
              </a:rPr>
              <a:t>Ω</a:t>
            </a:r>
            <a:r>
              <a:rPr lang="en-US" altLang="zh-CN" kern="100" smtClean="0">
                <a:solidFill>
                  <a:srgbClr val="000000"/>
                </a:solidFill>
                <a:ea typeface="宋体" panose="02010600030101010101" pitchFamily="2" charset="-122"/>
                <a:cs typeface="Times New Roman" panose="02020603050405020304" pitchFamily="18" charset="0"/>
              </a:rPr>
              <a:t>.</a:t>
            </a:r>
            <a:endParaRPr lang="zh-CN" altLang="zh-CN" sz="1400" kern="10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06974" y="3356992"/>
            <a:ext cx="3382965" cy="2764924"/>
          </a:xfrm>
          <a:prstGeom prst="rect">
            <a:avLst/>
          </a:prstGeom>
        </p:spPr>
      </p:pic>
      <p:sp>
        <p:nvSpPr>
          <p:cNvPr id="4" name="矩形 3"/>
          <p:cNvSpPr/>
          <p:nvPr/>
        </p:nvSpPr>
        <p:spPr>
          <a:xfrm>
            <a:off x="6959302" y="1976475"/>
            <a:ext cx="569387" cy="461665"/>
          </a:xfrm>
          <a:prstGeom prst="rect">
            <a:avLst/>
          </a:prstGeom>
        </p:spPr>
        <p:txBody>
          <a:bodyPr wrap="none">
            <a:spAutoFit/>
          </a:bodyPr>
          <a:lstStyle/>
          <a:p>
            <a:r>
              <a:rPr lang="en-US" altLang="zh-CN" sz="2400">
                <a:ea typeface="等线" panose="02010600030101010101" pitchFamily="2" charset="-122"/>
              </a:rPr>
              <a:t>0.9</a:t>
            </a:r>
            <a:endParaRPr lang="zh-CN" altLang="en-US"/>
          </a:p>
        </p:txBody>
      </p:sp>
      <p:sp>
        <p:nvSpPr>
          <p:cNvPr id="5" name="矩形 4"/>
          <p:cNvSpPr/>
          <p:nvPr/>
        </p:nvSpPr>
        <p:spPr>
          <a:xfrm>
            <a:off x="2854846" y="2513221"/>
            <a:ext cx="492443" cy="461665"/>
          </a:xfrm>
          <a:prstGeom prst="rect">
            <a:avLst/>
          </a:prstGeom>
        </p:spPr>
        <p:txBody>
          <a:bodyPr wrap="none">
            <a:spAutoFit/>
          </a:bodyPr>
          <a:lstStyle/>
          <a:p>
            <a:r>
              <a:rPr lang="en-US" altLang="zh-CN" sz="2400">
                <a:ea typeface="等线" panose="02010600030101010101" pitchFamily="2" charset="-122"/>
              </a:rPr>
              <a:t>30</a:t>
            </a:r>
            <a:endParaRPr lang="zh-CN" altLang="en-US"/>
          </a:p>
        </p:txBody>
      </p:sp>
    </p:spTree>
    <p:extLst>
      <p:ext uri="{BB962C8B-B14F-4D97-AF65-F5344CB8AC3E}">
        <p14:creationId xmlns:p14="http://schemas.microsoft.com/office/powerpoint/2010/main" val="222009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宜宾中考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）明朝郑和下西洋时，航行中使用罗盘和星象来辨别方向，其中罗盘小磁针的北极指向地磁场的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极，地磁场的北极在地理的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极附近</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441624" y="1343768"/>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南　</a:t>
            </a:r>
            <a:endParaRPr lang="zh-CN" altLang="en-US"/>
          </a:p>
        </p:txBody>
      </p:sp>
      <p:sp>
        <p:nvSpPr>
          <p:cNvPr id="5" name="矩形 4"/>
          <p:cNvSpPr/>
          <p:nvPr/>
        </p:nvSpPr>
        <p:spPr>
          <a:xfrm>
            <a:off x="10271670" y="1364970"/>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南　</a:t>
            </a:r>
            <a:endParaRPr lang="zh-CN" altLang="en-US"/>
          </a:p>
        </p:txBody>
      </p:sp>
    </p:spTree>
    <p:extLst>
      <p:ext uri="{BB962C8B-B14F-4D97-AF65-F5344CB8AC3E}">
        <p14:creationId xmlns:p14="http://schemas.microsoft.com/office/powerpoint/2010/main" val="196840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73948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）小明每天坚持跑步，若他在周长为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400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的跑道上跑了</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圈，用时</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min</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则本次跑步的平均速度为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__________m</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，他在跑步过程中相对操场旁边的大树是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广西中考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日，神舟二十号和神舟十九号航天员在中国空间站胜利会师，激动人心的画面通过</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波传遍全世界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该波</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）在空气中传播</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779811" y="1340768"/>
            <a:ext cx="647934" cy="461665"/>
          </a:xfrm>
          <a:prstGeom prst="rect">
            <a:avLst/>
          </a:prstGeom>
        </p:spPr>
        <p:txBody>
          <a:bodyPr wrap="none">
            <a:spAutoFit/>
          </a:bodyPr>
          <a:lstStyle/>
          <a:p>
            <a:r>
              <a:rPr lang="en-US" altLang="zh-CN" sz="2400">
                <a:ea typeface="等线" panose="02010600030101010101" pitchFamily="2" charset="-122"/>
              </a:rPr>
              <a:t>2</a:t>
            </a:r>
            <a:r>
              <a:rPr lang="zh-CN" altLang="zh-CN" sz="2400">
                <a:ea typeface="黑体" panose="02010609060101010101" pitchFamily="49" charset="-122"/>
                <a:cs typeface="Times New Roman" panose="02020603050405020304" pitchFamily="18" charset="0"/>
              </a:rPr>
              <a:t>　</a:t>
            </a:r>
            <a:endParaRPr lang="zh-CN" altLang="en-US"/>
          </a:p>
        </p:txBody>
      </p:sp>
      <p:sp>
        <p:nvSpPr>
          <p:cNvPr id="4" name="矩形 3"/>
          <p:cNvSpPr/>
          <p:nvPr/>
        </p:nvSpPr>
        <p:spPr>
          <a:xfrm>
            <a:off x="1846734" y="191683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运动</a:t>
            </a:r>
            <a:endParaRPr lang="zh-CN" altLang="en-US"/>
          </a:p>
        </p:txBody>
      </p:sp>
      <p:sp>
        <p:nvSpPr>
          <p:cNvPr id="5" name="矩形 4"/>
          <p:cNvSpPr/>
          <p:nvPr/>
        </p:nvSpPr>
        <p:spPr>
          <a:xfrm>
            <a:off x="5547375" y="2996952"/>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电磁　</a:t>
            </a:r>
            <a:endParaRPr lang="zh-CN" altLang="en-US"/>
          </a:p>
        </p:txBody>
      </p:sp>
      <p:sp>
        <p:nvSpPr>
          <p:cNvPr id="6" name="矩形 5"/>
          <p:cNvSpPr/>
          <p:nvPr/>
        </p:nvSpPr>
        <p:spPr>
          <a:xfrm>
            <a:off x="9695606" y="2996952"/>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能　</a:t>
            </a:r>
            <a:endParaRPr lang="zh-CN" altLang="en-US"/>
          </a:p>
        </p:txBody>
      </p:sp>
    </p:spTree>
    <p:extLst>
      <p:ext uri="{BB962C8B-B14F-4D97-AF65-F5344CB8AC3E}">
        <p14:creationId xmlns:p14="http://schemas.microsoft.com/office/powerpoint/2010/main" val="208193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山西中考改编</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）小亮在梳理光现象知识时绘制了如图所示的思维导图，其中两个分支的实例内容有缺失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两处的内容分别是：</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处答案不唯一</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合理即可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50590" y="2852936"/>
            <a:ext cx="10695429" cy="2952328"/>
          </a:xfrm>
          <a:prstGeom prst="rect">
            <a:avLst/>
          </a:prstGeom>
        </p:spPr>
      </p:pic>
      <p:sp>
        <p:nvSpPr>
          <p:cNvPr id="4" name="矩形 3"/>
          <p:cNvSpPr/>
          <p:nvPr/>
        </p:nvSpPr>
        <p:spPr>
          <a:xfrm>
            <a:off x="8975526" y="1386898"/>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水中倒影</a:t>
            </a:r>
            <a:endParaRPr lang="zh-CN" altLang="en-US"/>
          </a:p>
        </p:txBody>
      </p:sp>
      <p:sp>
        <p:nvSpPr>
          <p:cNvPr id="5" name="矩形 4"/>
          <p:cNvSpPr/>
          <p:nvPr/>
        </p:nvSpPr>
        <p:spPr>
          <a:xfrm>
            <a:off x="1105979" y="1926258"/>
            <a:ext cx="173156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光的折射　</a:t>
            </a:r>
            <a:endParaRPr lang="zh-CN" altLang="en-US"/>
          </a:p>
        </p:txBody>
      </p:sp>
    </p:spTree>
    <p:extLst>
      <p:ext uri="{BB962C8B-B14F-4D97-AF65-F5344CB8AC3E}">
        <p14:creationId xmlns:p14="http://schemas.microsoft.com/office/powerpoint/2010/main" val="209627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凉山州中考节选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）如图所示，保持物块</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位置不动，缓慢向两侧移动铁架台，整个装置静止后，弹簧测力计甲、乙的示数分别为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，地面对</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的摩擦力大小为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，方向水平向</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59109" y="2708920"/>
            <a:ext cx="6089338" cy="2218445"/>
          </a:xfrm>
          <a:prstGeom prst="rect">
            <a:avLst/>
          </a:prstGeom>
        </p:spPr>
      </p:pic>
      <p:sp>
        <p:nvSpPr>
          <p:cNvPr id="4" name="矩形 3"/>
          <p:cNvSpPr/>
          <p:nvPr/>
        </p:nvSpPr>
        <p:spPr>
          <a:xfrm>
            <a:off x="2062758" y="1938064"/>
            <a:ext cx="569387" cy="461665"/>
          </a:xfrm>
          <a:prstGeom prst="rect">
            <a:avLst/>
          </a:prstGeom>
        </p:spPr>
        <p:txBody>
          <a:bodyPr wrap="none">
            <a:spAutoFit/>
          </a:bodyPr>
          <a:lstStyle/>
          <a:p>
            <a:r>
              <a:rPr lang="en-US" altLang="zh-CN" sz="2400">
                <a:latin typeface="+mn-lt"/>
                <a:cs typeface="Times New Roman" panose="02020603050405020304" pitchFamily="18" charset="0"/>
              </a:rPr>
              <a:t>1.5</a:t>
            </a:r>
            <a:endParaRPr lang="zh-CN" altLang="en-US">
              <a:latin typeface="+mn-lt"/>
            </a:endParaRPr>
          </a:p>
        </p:txBody>
      </p:sp>
      <p:sp>
        <p:nvSpPr>
          <p:cNvPr id="5" name="矩形 4"/>
          <p:cNvSpPr/>
          <p:nvPr/>
        </p:nvSpPr>
        <p:spPr>
          <a:xfrm>
            <a:off x="5702065" y="1938064"/>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左　</a:t>
            </a:r>
            <a:endParaRPr lang="zh-CN" altLang="en-US"/>
          </a:p>
        </p:txBody>
      </p:sp>
    </p:spTree>
    <p:extLst>
      <p:ext uri="{BB962C8B-B14F-4D97-AF65-F5344CB8AC3E}">
        <p14:creationId xmlns:p14="http://schemas.microsoft.com/office/powerpoint/2010/main" val="350674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作图题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）如图所示，茶杯静置于水平桌面上，请画出桌面对茶杯支持力</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的示意图</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7912" y="2431317"/>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381982" y="2564903"/>
            <a:ext cx="3433304" cy="3111889"/>
          </a:xfrm>
          <a:prstGeom prst="rect">
            <a:avLst/>
          </a:prstGeom>
        </p:spPr>
      </p:pic>
      <p:pic>
        <p:nvPicPr>
          <p:cNvPr id="5" name="图片 4"/>
          <p:cNvPicPr>
            <a:picLocks noChangeAspect="1"/>
          </p:cNvPicPr>
          <p:nvPr/>
        </p:nvPicPr>
        <p:blipFill>
          <a:blip r:embed="rId3"/>
          <a:stretch>
            <a:fillRect/>
          </a:stretch>
        </p:blipFill>
        <p:spPr>
          <a:xfrm>
            <a:off x="3381982" y="2204864"/>
            <a:ext cx="3416360" cy="2900312"/>
          </a:xfrm>
          <a:prstGeom prst="rect">
            <a:avLst/>
          </a:prstGeom>
        </p:spPr>
      </p:pic>
    </p:spTree>
    <p:extLst>
      <p:ext uri="{BB962C8B-B14F-4D97-AF65-F5344CB8AC3E}">
        <p14:creationId xmlns:p14="http://schemas.microsoft.com/office/powerpoint/2010/main" val="368077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吉林中考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）如图所示，请画出折射光线的大致位置</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03453" y="1844824"/>
            <a:ext cx="5200650" cy="3619500"/>
          </a:xfrm>
          <a:prstGeom prst="rect">
            <a:avLst/>
          </a:prstGeom>
        </p:spPr>
      </p:pic>
      <p:sp>
        <p:nvSpPr>
          <p:cNvPr id="4" name="矩形 3"/>
          <p:cNvSpPr/>
          <p:nvPr/>
        </p:nvSpPr>
        <p:spPr>
          <a:xfrm>
            <a:off x="349285" y="1412776"/>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3214886" y="1673246"/>
            <a:ext cx="5028571" cy="3133333"/>
          </a:xfrm>
          <a:prstGeom prst="rect">
            <a:avLst/>
          </a:prstGeom>
        </p:spPr>
      </p:pic>
    </p:spTree>
    <p:extLst>
      <p:ext uri="{BB962C8B-B14F-4D97-AF65-F5344CB8AC3E}">
        <p14:creationId xmlns:p14="http://schemas.microsoft.com/office/powerpoint/2010/main" val="17445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简答题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）如图所示，有一种灭火喷水枪，枪管呈</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状，灭火时只要将喷水枪置于着火房屋的窗口处并使枪口向外，当水枪向窗外喷出高速水流，就能将屋内烟、气</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，使火势因缺少燃烧条件而熄灭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请用相关物理知识解释烟、气被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4771018"/>
            <a:ext cx="11485848" cy="1754326"/>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当水枪向窗外喷出高速水流时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高速水流附近的空气流速会随之增大</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压强减小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屋内空气流速慢</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压强大</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在屋内外压强差作用下</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屋内烟、气被</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带</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出来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使房屋内的火因缺少燃烧条件而熄灭</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799062" y="2956903"/>
            <a:ext cx="2093211" cy="1814115"/>
          </a:xfrm>
          <a:prstGeom prst="rect">
            <a:avLst/>
          </a:prstGeom>
        </p:spPr>
      </p:pic>
    </p:spTree>
    <p:extLst>
      <p:ext uri="{BB962C8B-B14F-4D97-AF65-F5344CB8AC3E}">
        <p14:creationId xmlns:p14="http://schemas.microsoft.com/office/powerpoint/2010/main" val="21667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在每小题给出的四个选项中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只有一项是符合题目要求的</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）可再生能源是未来理想能源的一个重要发展方向，下列属于可再生能源的是（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石油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天然气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风能</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）侗族大歌有其独有的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众低独高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演唱特色，即多人演唱低声部，一至三人轮换领唱高声部，这里的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主要是指声音的（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声速</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音色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响度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音调</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638822" y="2492896"/>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
        <p:nvSpPr>
          <p:cNvPr id="4" name="矩形 3"/>
          <p:cNvSpPr/>
          <p:nvPr/>
        </p:nvSpPr>
        <p:spPr>
          <a:xfrm>
            <a:off x="10055646" y="4725144"/>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实验题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绥化中考节选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）图甲是某兴趣小组同学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探究冰熔化时温度的变化规律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的实验装置</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实验中不考虑水的质量变化等因素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）组装实验器材时，应按</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自上而下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自下而上</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）的顺序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）下列措施中，能使冰受热均匀的是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加热过程中不断搅拌</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温度计的玻璃泡完全浸没在冰中</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通过水给试管</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5087094" y="4077072"/>
            <a:ext cx="6984776" cy="2333158"/>
          </a:xfrm>
          <a:prstGeom prst="rect">
            <a:avLst/>
          </a:prstGeom>
        </p:spPr>
      </p:pic>
      <p:sp>
        <p:nvSpPr>
          <p:cNvPr id="4" name="矩形 3"/>
          <p:cNvSpPr/>
          <p:nvPr/>
        </p:nvSpPr>
        <p:spPr>
          <a:xfrm>
            <a:off x="4511030" y="2492896"/>
            <a:ext cx="2040943"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自下而上　</a:t>
            </a:r>
            <a:endParaRPr lang="zh-CN" altLang="en-US"/>
          </a:p>
        </p:txBody>
      </p:sp>
      <p:sp>
        <p:nvSpPr>
          <p:cNvPr id="6" name="矩形 5"/>
          <p:cNvSpPr/>
          <p:nvPr/>
        </p:nvSpPr>
        <p:spPr>
          <a:xfrm>
            <a:off x="5879182" y="3615407"/>
            <a:ext cx="1249060" cy="461665"/>
          </a:xfrm>
          <a:prstGeom prst="rect">
            <a:avLst/>
          </a:prstGeom>
        </p:spPr>
        <p:txBody>
          <a:bodyPr wrap="none">
            <a:spAutoFit/>
          </a:bodyPr>
          <a:lstStyle/>
          <a:p>
            <a:r>
              <a:rPr lang="en-US" altLang="zh-CN" sz="2400">
                <a:ea typeface="黑体" panose="02010609060101010101" pitchFamily="49" charset="-122"/>
              </a:rPr>
              <a:t>A</a:t>
            </a:r>
            <a:r>
              <a:rPr lang="zh-CN" altLang="zh-CN" sz="2400">
                <a:ea typeface="黑体" panose="02010609060101010101" pitchFamily="49" charset="-122"/>
                <a:cs typeface="Times New Roman" panose="02020603050405020304" pitchFamily="18" charset="0"/>
              </a:rPr>
              <a:t>、</a:t>
            </a:r>
            <a:r>
              <a:rPr lang="en-US" altLang="zh-CN" sz="2400">
                <a:ea typeface="黑体" panose="02010609060101010101" pitchFamily="49" charset="-122"/>
              </a:rPr>
              <a:t>C</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379855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）某时刻温度计的示数如图乙所示，其示数为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）根据实验数据绘制的温度随时间变化关系图像如图丙所示，冰在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点时的内能</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点时的内能</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054646" y="2636912"/>
            <a:ext cx="10016124" cy="3345734"/>
          </a:xfrm>
          <a:prstGeom prst="rect">
            <a:avLst/>
          </a:prstGeom>
        </p:spPr>
      </p:pic>
      <p:sp>
        <p:nvSpPr>
          <p:cNvPr id="4" name="矩形 3"/>
          <p:cNvSpPr/>
          <p:nvPr/>
        </p:nvSpPr>
        <p:spPr>
          <a:xfrm>
            <a:off x="7535366" y="836712"/>
            <a:ext cx="647934"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a:t>
            </a:r>
            <a:r>
              <a:rPr lang="en-US" altLang="zh-CN" sz="2400">
                <a:latin typeface="+mn-lt"/>
                <a:ea typeface="等线" panose="02010600030101010101" pitchFamily="2" charset="-122"/>
              </a:rPr>
              <a:t>4</a:t>
            </a:r>
            <a:endParaRPr lang="zh-CN" altLang="en-US">
              <a:latin typeface="+mn-lt"/>
            </a:endParaRPr>
          </a:p>
        </p:txBody>
      </p:sp>
      <p:sp>
        <p:nvSpPr>
          <p:cNvPr id="5" name="矩形 4"/>
          <p:cNvSpPr/>
          <p:nvPr/>
        </p:nvSpPr>
        <p:spPr>
          <a:xfrm>
            <a:off x="838622" y="1889721"/>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小于　</a:t>
            </a:r>
            <a:endParaRPr lang="zh-CN" altLang="en-US"/>
          </a:p>
        </p:txBody>
      </p:sp>
    </p:spTree>
    <p:extLst>
      <p:ext uri="{BB962C8B-B14F-4D97-AF65-F5344CB8AC3E}">
        <p14:creationId xmlns:p14="http://schemas.microsoft.com/office/powerpoint/2010/main" val="327982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85487"/>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）小明和小华利用茶色玻璃板、刻度尺、白纸、两个相同的电子蜡烛等器材，探究平面镜成像的特点</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）如图甲，将白纸平铺在水平桌面上，再将玻璃板</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放置在纸上</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）在玻璃板前放上电子蜡烛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，闭合开关使其发光，再将电子蜡烛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放到玻璃板后，调整</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的位置使其与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的像</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，在纸上分别记录</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206774" y="3717032"/>
            <a:ext cx="6951963" cy="2656047"/>
          </a:xfrm>
          <a:prstGeom prst="rect">
            <a:avLst/>
          </a:prstGeom>
        </p:spPr>
      </p:pic>
      <p:sp>
        <p:nvSpPr>
          <p:cNvPr id="4" name="矩形 3"/>
          <p:cNvSpPr/>
          <p:nvPr/>
        </p:nvSpPr>
        <p:spPr>
          <a:xfrm>
            <a:off x="8111430" y="1936841"/>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竖直</a:t>
            </a:r>
            <a:endParaRPr lang="zh-CN" altLang="en-US"/>
          </a:p>
        </p:txBody>
      </p:sp>
      <p:sp>
        <p:nvSpPr>
          <p:cNvPr id="5" name="矩形 4"/>
          <p:cNvSpPr/>
          <p:nvPr/>
        </p:nvSpPr>
        <p:spPr>
          <a:xfrm>
            <a:off x="4367014" y="3039343"/>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重合</a:t>
            </a:r>
            <a:endParaRPr lang="zh-CN" altLang="en-US"/>
          </a:p>
        </p:txBody>
      </p:sp>
    </p:spTree>
    <p:extLst>
      <p:ext uri="{BB962C8B-B14F-4D97-AF65-F5344CB8AC3E}">
        <p14:creationId xmlns:p14="http://schemas.microsoft.com/office/powerpoint/2010/main" val="62489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）多次改变</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的位置，重复上述实验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在探究像到镜面距离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与物到镜面距离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的关系时，下列测量方法中，正确的是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550590" y="2132856"/>
            <a:ext cx="11463051" cy="3174783"/>
          </a:xfrm>
          <a:prstGeom prst="rect">
            <a:avLst/>
          </a:prstGeom>
        </p:spPr>
      </p:pic>
      <p:sp>
        <p:nvSpPr>
          <p:cNvPr id="3" name="矩形 2"/>
          <p:cNvSpPr/>
          <p:nvPr/>
        </p:nvSpPr>
        <p:spPr>
          <a:xfrm>
            <a:off x="5303118" y="1373033"/>
            <a:ext cx="126669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方法</a:t>
            </a:r>
            <a:r>
              <a:rPr lang="en-US" altLang="zh-CN" sz="2400">
                <a:ea typeface="等线" panose="02010600030101010101" pitchFamily="2" charset="-122"/>
              </a:rPr>
              <a:t>2</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336517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）完成探究后，小明和小华利用左右两侧面开孔的正方体纸盒、茶色玻璃板和发光小灯制作了一个</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魔盒</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两人都可以通过孔看到对方，但只有小明能看到魔盒中发光小灯在他正前方成的像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则纸盒中玻璃板可沿</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bd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）方向放置，且发光小灯应贴在纸盒内</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注意两空对应关系</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同时答对得分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写出一种做法即可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145815" y="3501008"/>
            <a:ext cx="7915926" cy="3024336"/>
          </a:xfrm>
          <a:prstGeom prst="rect">
            <a:avLst/>
          </a:prstGeom>
        </p:spPr>
      </p:pic>
      <p:sp>
        <p:nvSpPr>
          <p:cNvPr id="4" name="矩形 3"/>
          <p:cNvSpPr/>
          <p:nvPr/>
        </p:nvSpPr>
        <p:spPr>
          <a:xfrm>
            <a:off x="9277552" y="1918610"/>
            <a:ext cx="784189"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i="1">
                <a:ea typeface="等线" panose="02010600030101010101" pitchFamily="2" charset="-122"/>
              </a:rPr>
              <a:t>ac</a:t>
            </a:r>
            <a:endParaRPr lang="zh-CN" altLang="en-US"/>
          </a:p>
        </p:txBody>
      </p:sp>
      <p:sp>
        <p:nvSpPr>
          <p:cNvPr id="5" name="矩形 4"/>
          <p:cNvSpPr/>
          <p:nvPr/>
        </p:nvSpPr>
        <p:spPr>
          <a:xfrm>
            <a:off x="7495642" y="2354397"/>
            <a:ext cx="2226892" cy="646331"/>
          </a:xfrm>
          <a:prstGeom prst="rect">
            <a:avLst/>
          </a:prstGeom>
        </p:spPr>
        <p:txBody>
          <a:bodyPr wrap="none">
            <a:spAutoFit/>
          </a:bodyPr>
          <a:lstStyle/>
          <a:p>
            <a:pPr algn="just">
              <a:lnSpc>
                <a:spcPct val="150000"/>
              </a:lnSpc>
              <a:spcAft>
                <a:spcPts val="0"/>
              </a:spcAft>
            </a:pPr>
            <a:r>
              <a:rPr lang="en-US" altLang="zh-CN" sz="2400" i="1" kern="100">
                <a:cs typeface="Times New Roman" panose="02020603050405020304" pitchFamily="18" charset="0"/>
              </a:rPr>
              <a:t>N</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a:t>
            </a:r>
            <a:r>
              <a:rPr lang="en-US" altLang="zh-CN" sz="2400" i="1" kern="100">
                <a:ea typeface="黑体" panose="02010609060101010101" pitchFamily="49" charset="-122"/>
                <a:cs typeface="Times New Roman" panose="02020603050405020304" pitchFamily="18" charset="0"/>
              </a:rPr>
              <a:t>bd</a:t>
            </a:r>
            <a:r>
              <a:rPr lang="zh-CN" altLang="zh-CN" sz="2400" kern="100">
                <a:ea typeface="楷体" panose="02010609060101010101" pitchFamily="49" charset="-122"/>
                <a:cs typeface="Times New Roman" panose="02020603050405020304" pitchFamily="18" charset="0"/>
              </a:rPr>
              <a:t>　</a:t>
            </a:r>
            <a:r>
              <a:rPr lang="en-US" altLang="zh-CN" sz="2400" i="1" kern="100">
                <a:ea typeface="黑体" panose="02010609060101010101" pitchFamily="49" charset="-122"/>
                <a:cs typeface="Times New Roman" panose="02020603050405020304" pitchFamily="18" charset="0"/>
              </a:rPr>
              <a:t>M</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295700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黑龙江龙东地区中考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）小王同学用如图</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甲所示的电路探究影响导体电阻大小的因素</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乙所示，导体</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的横截面积为</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的横截面积为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的长度相同</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92462" y="2552411"/>
            <a:ext cx="5849240" cy="2080360"/>
          </a:xfrm>
          <a:prstGeom prst="rect">
            <a:avLst/>
          </a:prstGeom>
        </p:spPr>
      </p:pic>
      <p:pic>
        <p:nvPicPr>
          <p:cNvPr id="4" name="图片 3"/>
          <p:cNvPicPr>
            <a:picLocks noChangeAspect="1"/>
          </p:cNvPicPr>
          <p:nvPr/>
        </p:nvPicPr>
        <p:blipFill>
          <a:blip r:embed="rId3"/>
          <a:stretch>
            <a:fillRect/>
          </a:stretch>
        </p:blipFill>
        <p:spPr>
          <a:xfrm>
            <a:off x="6311230" y="2431480"/>
            <a:ext cx="5681858" cy="1886496"/>
          </a:xfrm>
          <a:prstGeom prst="rect">
            <a:avLst/>
          </a:prstGeom>
        </p:spPr>
      </p:pic>
      <p:sp>
        <p:nvSpPr>
          <p:cNvPr id="5" name="矩形 4"/>
          <p:cNvSpPr/>
          <p:nvPr/>
        </p:nvSpPr>
        <p:spPr>
          <a:xfrm>
            <a:off x="5015086" y="4632771"/>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17670392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792239"/>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为了探究导体的电阻与其横截面积的关系，小王同学在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之间接入的两段导体应是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填导体的字母名称</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实验中可以通过观察</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来粗略地比较导体电阻的大小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若接入</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之间的导体的阻值比较接近而无法判断它们的阻值大小时，请你给小王同学提一条解决方案：</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292462" y="3796728"/>
            <a:ext cx="5849240" cy="2080360"/>
          </a:xfrm>
          <a:prstGeom prst="rect">
            <a:avLst/>
          </a:prstGeom>
        </p:spPr>
      </p:pic>
      <p:pic>
        <p:nvPicPr>
          <p:cNvPr id="6" name="图片 5"/>
          <p:cNvPicPr>
            <a:picLocks noChangeAspect="1"/>
          </p:cNvPicPr>
          <p:nvPr/>
        </p:nvPicPr>
        <p:blipFill>
          <a:blip r:embed="rId3"/>
          <a:stretch>
            <a:fillRect/>
          </a:stretch>
        </p:blipFill>
        <p:spPr>
          <a:xfrm>
            <a:off x="6311230" y="3821326"/>
            <a:ext cx="5681858" cy="1886496"/>
          </a:xfrm>
          <a:prstGeom prst="rect">
            <a:avLst/>
          </a:prstGeom>
        </p:spPr>
      </p:pic>
      <p:sp>
        <p:nvSpPr>
          <p:cNvPr id="7" name="矩形 6"/>
          <p:cNvSpPr/>
          <p:nvPr/>
        </p:nvSpPr>
        <p:spPr>
          <a:xfrm>
            <a:off x="5015086" y="587708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3" name="矩形 2"/>
          <p:cNvSpPr/>
          <p:nvPr/>
        </p:nvSpPr>
        <p:spPr>
          <a:xfrm>
            <a:off x="838622" y="1340768"/>
            <a:ext cx="1213794" cy="461665"/>
          </a:xfrm>
          <a:prstGeom prst="rect">
            <a:avLst/>
          </a:prstGeom>
        </p:spPr>
        <p:txBody>
          <a:bodyPr wrap="none">
            <a:spAutoFit/>
          </a:bodyPr>
          <a:lstStyle/>
          <a:p>
            <a:r>
              <a:rPr lang="en-US" altLang="zh-CN" sz="2400" i="1">
                <a:ea typeface="等线" panose="02010600030101010101" pitchFamily="2" charset="-122"/>
              </a:rPr>
              <a:t>B</a:t>
            </a:r>
            <a:r>
              <a:rPr lang="zh-CN" altLang="zh-CN" sz="2400">
                <a:ea typeface="黑体" panose="02010609060101010101" pitchFamily="49" charset="-122"/>
                <a:cs typeface="Times New Roman" panose="02020603050405020304" pitchFamily="18" charset="0"/>
              </a:rPr>
              <a:t>、</a:t>
            </a:r>
            <a:r>
              <a:rPr lang="en-US" altLang="zh-CN" sz="2400" i="1">
                <a:ea typeface="等线" panose="02010600030101010101" pitchFamily="2" charset="-122"/>
              </a:rPr>
              <a:t>C</a:t>
            </a:r>
            <a:r>
              <a:rPr lang="zh-CN" altLang="zh-CN" sz="2400">
                <a:ea typeface="黑体" panose="02010609060101010101" pitchFamily="49" charset="-122"/>
                <a:cs typeface="Times New Roman" panose="02020603050405020304" pitchFamily="18" charset="0"/>
              </a:rPr>
              <a:t>　</a:t>
            </a:r>
            <a:endParaRPr lang="zh-CN" altLang="en-US"/>
          </a:p>
        </p:txBody>
      </p:sp>
      <p:sp>
        <p:nvSpPr>
          <p:cNvPr id="4" name="矩形 3"/>
          <p:cNvSpPr/>
          <p:nvPr/>
        </p:nvSpPr>
        <p:spPr>
          <a:xfrm>
            <a:off x="3862958" y="1857982"/>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灯泡的亮度</a:t>
            </a:r>
            <a:endParaRPr lang="zh-CN" altLang="en-US"/>
          </a:p>
        </p:txBody>
      </p:sp>
      <p:sp>
        <p:nvSpPr>
          <p:cNvPr id="8" name="矩形 7"/>
          <p:cNvSpPr/>
          <p:nvPr/>
        </p:nvSpPr>
        <p:spPr>
          <a:xfrm>
            <a:off x="1875076" y="2948334"/>
            <a:ext cx="4206601"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在原电路中再串联一个电流表</a:t>
            </a:r>
            <a:endParaRPr lang="zh-CN" altLang="en-US"/>
          </a:p>
        </p:txBody>
      </p:sp>
    </p:spTree>
    <p:extLst>
      <p:ext uri="{BB962C8B-B14F-4D97-AF65-F5344CB8AC3E}">
        <p14:creationId xmlns:p14="http://schemas.microsoft.com/office/powerpoint/2010/main" val="373236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电流与电阻的关系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的实验中，设计了如图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甲所示的电路，电源电压恒为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，滑动变阻器规格为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，阻值分别为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甲，用笔画线代替导线将图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乙中的电路连接完整</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3068960"/>
            <a:ext cx="2350323"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如图所示　　　</a:t>
            </a:r>
            <a:endParaRPr lang="zh-CN" altLang="en-US"/>
          </a:p>
        </p:txBody>
      </p:sp>
      <p:pic>
        <p:nvPicPr>
          <p:cNvPr id="4" name="图片 3"/>
          <p:cNvPicPr>
            <a:picLocks noChangeAspect="1"/>
          </p:cNvPicPr>
          <p:nvPr/>
        </p:nvPicPr>
        <p:blipFill>
          <a:blip r:embed="rId2"/>
          <a:stretch>
            <a:fillRect/>
          </a:stretch>
        </p:blipFill>
        <p:spPr>
          <a:xfrm>
            <a:off x="3646934" y="3212976"/>
            <a:ext cx="4550822" cy="2876462"/>
          </a:xfrm>
          <a:prstGeom prst="rect">
            <a:avLst/>
          </a:prstGeom>
        </p:spPr>
      </p:pic>
      <p:sp>
        <p:nvSpPr>
          <p:cNvPr id="5" name="矩形 4"/>
          <p:cNvSpPr/>
          <p:nvPr/>
        </p:nvSpPr>
        <p:spPr>
          <a:xfrm>
            <a:off x="4943078" y="5924804"/>
            <a:ext cx="1729961" cy="646331"/>
          </a:xfrm>
          <a:prstGeom prst="rect">
            <a:avLst/>
          </a:prstGeom>
        </p:spPr>
        <p:txBody>
          <a:bodyPr wrap="none">
            <a:spAutoFit/>
          </a:bodyPr>
          <a:lstStyle/>
          <a:p>
            <a:pPr algn="just">
              <a:lnSpc>
                <a:spcPct val="150000"/>
              </a:lnSpc>
              <a:spcAft>
                <a:spcPts val="0"/>
              </a:spcAft>
            </a:pPr>
            <a:r>
              <a:rPr lang="zh-CN" altLang="zh-CN" sz="2400" kern="100">
                <a:cs typeface="Times New Roman" panose="02020603050405020304" pitchFamily="18" charset="0"/>
              </a:rPr>
              <a:t>（第</a:t>
            </a:r>
            <a:r>
              <a:rPr lang="en-US" altLang="zh-CN" sz="2400" kern="100">
                <a:ea typeface="黑体" panose="02010609060101010101" pitchFamily="49" charset="-122"/>
                <a:cs typeface="Times New Roman" panose="02020603050405020304" pitchFamily="18" charset="0"/>
              </a:rPr>
              <a:t>25</a:t>
            </a:r>
            <a:r>
              <a:rPr lang="zh-CN" altLang="zh-CN" sz="2400" kern="100">
                <a:cs typeface="Times New Roman" panose="02020603050405020304" pitchFamily="18" charset="0"/>
              </a:rPr>
              <a:t>题）</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15644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丙，该实验保持定值电阻两端的电压为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闭合开关后，无论如何移动滑动变阻器的滑片，电流表和电压表均无示数，电路中可能出现的故障是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写出一个即可</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的电阻进行实验后，再换用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的电阻继续实验，若想保持定值电阻两端的电压不变，滑片应该适当向</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92462" y="3861048"/>
            <a:ext cx="5849240" cy="2080360"/>
          </a:xfrm>
          <a:prstGeom prst="rect">
            <a:avLst/>
          </a:prstGeom>
        </p:spPr>
      </p:pic>
      <p:pic>
        <p:nvPicPr>
          <p:cNvPr id="4" name="图片 3"/>
          <p:cNvPicPr>
            <a:picLocks noChangeAspect="1"/>
          </p:cNvPicPr>
          <p:nvPr/>
        </p:nvPicPr>
        <p:blipFill>
          <a:blip r:embed="rId3"/>
          <a:stretch>
            <a:fillRect/>
          </a:stretch>
        </p:blipFill>
        <p:spPr>
          <a:xfrm>
            <a:off x="6311230" y="3885646"/>
            <a:ext cx="5681858" cy="1886496"/>
          </a:xfrm>
          <a:prstGeom prst="rect">
            <a:avLst/>
          </a:prstGeom>
        </p:spPr>
      </p:pic>
      <p:sp>
        <p:nvSpPr>
          <p:cNvPr id="5" name="矩形 4"/>
          <p:cNvSpPr/>
          <p:nvPr/>
        </p:nvSpPr>
        <p:spPr>
          <a:xfrm>
            <a:off x="5015086" y="587708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6" name="矩形 5"/>
          <p:cNvSpPr/>
          <p:nvPr/>
        </p:nvSpPr>
        <p:spPr>
          <a:xfrm>
            <a:off x="7535366" y="836712"/>
            <a:ext cx="647934" cy="461665"/>
          </a:xfrm>
          <a:prstGeom prst="rect">
            <a:avLst/>
          </a:prstGeom>
        </p:spPr>
        <p:txBody>
          <a:bodyPr wrap="none">
            <a:spAutoFit/>
          </a:bodyPr>
          <a:lstStyle/>
          <a:p>
            <a:r>
              <a:rPr lang="en-US" altLang="zh-CN" sz="2400">
                <a:ea typeface="等线" panose="02010600030101010101" pitchFamily="2" charset="-122"/>
              </a:rPr>
              <a:t>2</a:t>
            </a:r>
            <a:r>
              <a:rPr lang="zh-CN" altLang="zh-CN" sz="2400">
                <a:ea typeface="黑体" panose="02010609060101010101" pitchFamily="49" charset="-122"/>
                <a:cs typeface="Times New Roman" panose="02020603050405020304" pitchFamily="18" charset="0"/>
              </a:rPr>
              <a:t>　</a:t>
            </a:r>
            <a:endParaRPr lang="zh-CN" altLang="en-US"/>
          </a:p>
        </p:txBody>
      </p:sp>
      <p:sp>
        <p:nvSpPr>
          <p:cNvPr id="7" name="矩形 6"/>
          <p:cNvSpPr/>
          <p:nvPr/>
        </p:nvSpPr>
        <p:spPr>
          <a:xfrm>
            <a:off x="3286894" y="1946448"/>
            <a:ext cx="235032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滑动变阻器断路</a:t>
            </a:r>
            <a:endParaRPr lang="zh-CN" altLang="en-US"/>
          </a:p>
        </p:txBody>
      </p:sp>
      <p:sp>
        <p:nvSpPr>
          <p:cNvPr id="8" name="矩形 7"/>
          <p:cNvSpPr/>
          <p:nvPr/>
        </p:nvSpPr>
        <p:spPr>
          <a:xfrm>
            <a:off x="4078982" y="3042248"/>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左　</a:t>
            </a:r>
            <a:endParaRPr lang="zh-CN" altLang="en-US"/>
          </a:p>
        </p:txBody>
      </p:sp>
    </p:spTree>
    <p:extLst>
      <p:ext uri="{BB962C8B-B14F-4D97-AF65-F5344CB8AC3E}">
        <p14:creationId xmlns:p14="http://schemas.microsoft.com/office/powerpoint/2010/main" val="21577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当接入</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的定值电阻时，无论如何移动滑动变阻器的滑片都无法完成实验，需要在电路中串联一个</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的电阻才能完成实验</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46076" y="2108258"/>
            <a:ext cx="5849240" cy="2080360"/>
          </a:xfrm>
          <a:prstGeom prst="rect">
            <a:avLst/>
          </a:prstGeom>
        </p:spPr>
      </p:pic>
      <p:pic>
        <p:nvPicPr>
          <p:cNvPr id="4" name="图片 3"/>
          <p:cNvPicPr>
            <a:picLocks noChangeAspect="1"/>
          </p:cNvPicPr>
          <p:nvPr/>
        </p:nvPicPr>
        <p:blipFill>
          <a:blip r:embed="rId3"/>
          <a:stretch>
            <a:fillRect/>
          </a:stretch>
        </p:blipFill>
        <p:spPr>
          <a:xfrm>
            <a:off x="6164844" y="2132856"/>
            <a:ext cx="5681858" cy="1886496"/>
          </a:xfrm>
          <a:prstGeom prst="rect">
            <a:avLst/>
          </a:prstGeom>
        </p:spPr>
      </p:pic>
      <p:sp>
        <p:nvSpPr>
          <p:cNvPr id="5" name="矩形 4"/>
          <p:cNvSpPr/>
          <p:nvPr/>
        </p:nvSpPr>
        <p:spPr>
          <a:xfrm>
            <a:off x="4868700" y="412429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6" name="矩形 5"/>
          <p:cNvSpPr/>
          <p:nvPr/>
        </p:nvSpPr>
        <p:spPr>
          <a:xfrm>
            <a:off x="2926854" y="1414701"/>
            <a:ext cx="1111202"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10</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36598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）如图所示，是小明手握茶杯的照片</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根据图中信息估测，该茶杯的高度约为（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 mm</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 cm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 dm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 m</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862958" y="1812501"/>
            <a:ext cx="3723409" cy="3056659"/>
          </a:xfrm>
          <a:prstGeom prst="rect">
            <a:avLst/>
          </a:prstGeom>
        </p:spPr>
      </p:pic>
      <p:sp>
        <p:nvSpPr>
          <p:cNvPr id="4" name="矩形 3"/>
          <p:cNvSpPr/>
          <p:nvPr/>
        </p:nvSpPr>
        <p:spPr>
          <a:xfrm>
            <a:off x="2422798" y="1412776"/>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24598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内蒙古中考节选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）物理课外实践小组在制作面皮活动中，需要用面粉和水调制出最佳密度为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1</a:t>
            </a:r>
            <a:r>
              <a:rPr lang="en-US" altLang="zh-CN" kern="100">
                <a:solidFill>
                  <a:srgbClr val="000000"/>
                </a:solidFill>
                <a:ea typeface="宋体" panose="02010600030101010101" pitchFamily="2" charset="-122"/>
                <a:cs typeface="Times New Roman" panose="02020603050405020304" pitchFamily="18" charset="0"/>
              </a:rPr>
              <a:t>~1.</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2g/cm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的面浆水，如图甲所示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为了检验调制的面浆水是否合格，进行了如下实验</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76057" y="2564904"/>
            <a:ext cx="11692955" cy="3312368"/>
          </a:xfrm>
          <a:prstGeom prst="rect">
            <a:avLst/>
          </a:prstGeom>
        </p:spPr>
      </p:pic>
    </p:spTree>
    <p:extLst>
      <p:ext uri="{BB962C8B-B14F-4D97-AF65-F5344CB8AC3E}">
        <p14:creationId xmlns:p14="http://schemas.microsoft.com/office/powerpoint/2010/main" val="37455657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）将托盘天平放在水平工作台上，游码移至标尺左端的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处，发现指针左右摆动情况如图乙所示，接下来的操作是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，使横梁水平平衡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）如图丙所示，测出面浆水和烧杯的总质量；将烧杯中适量的面浆水倒入量筒中，如图丁所示，量筒中面浆水的体积为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；如图戊所示，再测出剩余面浆水和烧杯的质量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根据测量数据可知倒出的面浆水的质量为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，面浆水的密度为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g</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926854" y="4149080"/>
            <a:ext cx="7986445" cy="2262393"/>
          </a:xfrm>
          <a:prstGeom prst="rect">
            <a:avLst/>
          </a:prstGeom>
        </p:spPr>
      </p:pic>
      <p:sp>
        <p:nvSpPr>
          <p:cNvPr id="5" name="矩形 4"/>
          <p:cNvSpPr/>
          <p:nvPr/>
        </p:nvSpPr>
        <p:spPr>
          <a:xfrm>
            <a:off x="8831510" y="807095"/>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零刻度线</a:t>
            </a:r>
            <a:endParaRPr lang="zh-CN" altLang="en-US"/>
          </a:p>
        </p:txBody>
      </p:sp>
      <p:sp>
        <p:nvSpPr>
          <p:cNvPr id="6" name="矩形 5"/>
          <p:cNvSpPr/>
          <p:nvPr/>
        </p:nvSpPr>
        <p:spPr>
          <a:xfrm>
            <a:off x="7535366" y="1374533"/>
            <a:ext cx="296908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向左调节平衡螺母　</a:t>
            </a:r>
            <a:endParaRPr lang="zh-CN" altLang="en-US"/>
          </a:p>
        </p:txBody>
      </p:sp>
      <p:sp>
        <p:nvSpPr>
          <p:cNvPr id="8" name="矩形 7"/>
          <p:cNvSpPr/>
          <p:nvPr/>
        </p:nvSpPr>
        <p:spPr>
          <a:xfrm>
            <a:off x="5807174" y="3068960"/>
            <a:ext cx="492443" cy="461665"/>
          </a:xfrm>
          <a:prstGeom prst="rect">
            <a:avLst/>
          </a:prstGeom>
        </p:spPr>
        <p:txBody>
          <a:bodyPr wrap="none">
            <a:spAutoFit/>
          </a:bodyPr>
          <a:lstStyle/>
          <a:p>
            <a:r>
              <a:rPr lang="en-US" altLang="zh-CN" sz="2400">
                <a:ea typeface="等线" panose="02010600030101010101" pitchFamily="2" charset="-122"/>
              </a:rPr>
              <a:t>40</a:t>
            </a:r>
            <a:endParaRPr lang="zh-CN" altLang="en-US"/>
          </a:p>
        </p:txBody>
      </p:sp>
      <p:sp>
        <p:nvSpPr>
          <p:cNvPr id="9" name="矩形 8"/>
          <p:cNvSpPr/>
          <p:nvPr/>
        </p:nvSpPr>
        <p:spPr>
          <a:xfrm>
            <a:off x="8411075" y="3615407"/>
            <a:ext cx="492443" cy="461665"/>
          </a:xfrm>
          <a:prstGeom prst="rect">
            <a:avLst/>
          </a:prstGeom>
        </p:spPr>
        <p:txBody>
          <a:bodyPr wrap="none">
            <a:spAutoFit/>
          </a:bodyPr>
          <a:lstStyle/>
          <a:p>
            <a:r>
              <a:rPr lang="en-US" altLang="zh-CN" sz="2400">
                <a:ea typeface="等线" panose="02010600030101010101" pitchFamily="2" charset="-122"/>
              </a:rPr>
              <a:t>52</a:t>
            </a:r>
            <a:endParaRPr lang="zh-CN" altLang="en-US"/>
          </a:p>
        </p:txBody>
      </p:sp>
      <p:sp>
        <p:nvSpPr>
          <p:cNvPr id="10" name="矩形 9"/>
          <p:cNvSpPr/>
          <p:nvPr/>
        </p:nvSpPr>
        <p:spPr>
          <a:xfrm>
            <a:off x="805305" y="4149080"/>
            <a:ext cx="11881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1.3</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20267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）根据上述结果，为了得到最佳密度的面浆水，需要向面浆水中加适量的</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）为了减小测量误差，将烧杯中的面浆水倒入量筒的过程中需要</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写出一条即可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0550" y="2580100"/>
            <a:ext cx="11334202" cy="3210743"/>
          </a:xfrm>
          <a:prstGeom prst="rect">
            <a:avLst/>
          </a:prstGeom>
        </p:spPr>
      </p:pic>
      <p:sp>
        <p:nvSpPr>
          <p:cNvPr id="4" name="矩形 3"/>
          <p:cNvSpPr/>
          <p:nvPr/>
        </p:nvSpPr>
        <p:spPr>
          <a:xfrm>
            <a:off x="10847734" y="83671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水　</a:t>
            </a:r>
            <a:endParaRPr lang="zh-CN" altLang="en-US"/>
          </a:p>
        </p:txBody>
      </p:sp>
      <p:sp>
        <p:nvSpPr>
          <p:cNvPr id="5" name="矩形 4"/>
          <p:cNvSpPr/>
          <p:nvPr/>
        </p:nvSpPr>
        <p:spPr>
          <a:xfrm>
            <a:off x="9990578" y="1383159"/>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不要让面浆</a:t>
            </a:r>
            <a:endParaRPr lang="zh-CN" altLang="en-US"/>
          </a:p>
        </p:txBody>
      </p:sp>
      <p:sp>
        <p:nvSpPr>
          <p:cNvPr id="6" name="矩形 5"/>
          <p:cNvSpPr/>
          <p:nvPr/>
        </p:nvSpPr>
        <p:spPr>
          <a:xfrm>
            <a:off x="622598" y="1916832"/>
            <a:ext cx="2659702"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水沾到量筒侧壁上</a:t>
            </a:r>
            <a:endParaRPr lang="zh-CN" altLang="en-US"/>
          </a:p>
        </p:txBody>
      </p:sp>
    </p:spTree>
    <p:extLst>
      <p:ext uri="{BB962C8B-B14F-4D97-AF65-F5344CB8AC3E}">
        <p14:creationId xmlns:p14="http://schemas.microsoft.com/office/powerpoint/2010/main" val="174907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宜宾中考节选</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）某学习小组在探究压敏电阻阻值随压力变化的关系时，设计了如图甲所示的电路图，电源电压恒为</a:t>
            </a:r>
            <a:r>
              <a:rPr lang="en-US"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12</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是滑动变阻器</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回答下列问题</a:t>
            </a:r>
            <a:r>
              <a:rPr lang="zh-CN" altLang="zh-CN" kern="1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）小组成员选择合适的测量范围，按电路图连接好电路，闭合开关前，滑动变阻器的滑片应置于</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）滑动变阻器的滑片置于正确的位置后，闭合开关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，发现电压表示数接近电源电压，电流表无示数，则故障可能是压敏电阻处发生</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558702" y="4221088"/>
            <a:ext cx="9677905" cy="2168419"/>
          </a:xfrm>
          <a:prstGeom prst="rect">
            <a:avLst/>
          </a:prstGeom>
        </p:spPr>
      </p:pic>
      <p:sp>
        <p:nvSpPr>
          <p:cNvPr id="4" name="矩形 3"/>
          <p:cNvSpPr/>
          <p:nvPr/>
        </p:nvSpPr>
        <p:spPr>
          <a:xfrm>
            <a:off x="2782838" y="2500446"/>
            <a:ext cx="95731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i="1">
                <a:ea typeface="等线" panose="02010600030101010101" pitchFamily="2" charset="-122"/>
              </a:rPr>
              <a:t>b</a:t>
            </a:r>
            <a:r>
              <a:rPr lang="zh-CN" altLang="zh-CN" sz="2400">
                <a:ea typeface="黑体" panose="02010609060101010101" pitchFamily="49" charset="-122"/>
                <a:cs typeface="Times New Roman" panose="02020603050405020304" pitchFamily="18" charset="0"/>
              </a:rPr>
              <a:t>　</a:t>
            </a:r>
            <a:endParaRPr lang="zh-CN" altLang="en-US"/>
          </a:p>
        </p:txBody>
      </p:sp>
      <p:sp>
        <p:nvSpPr>
          <p:cNvPr id="5" name="矩形 4"/>
          <p:cNvSpPr/>
          <p:nvPr/>
        </p:nvSpPr>
        <p:spPr>
          <a:xfrm>
            <a:off x="7751390" y="3573016"/>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断路</a:t>
            </a:r>
            <a:endParaRPr lang="zh-CN" altLang="en-US"/>
          </a:p>
        </p:txBody>
      </p:sp>
    </p:spTree>
    <p:extLst>
      <p:ext uri="{BB962C8B-B14F-4D97-AF65-F5344CB8AC3E}">
        <p14:creationId xmlns:p14="http://schemas.microsoft.com/office/powerpoint/2010/main" val="27253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4524315"/>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，该压敏电阻在无压力情况下，调节滑动变阻器，电流表与电压表的指针稳定后如图乙所示，电流表的读数为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，电压表的读数为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V</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，改变压力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的大小，调节滑动变阻器，直到电流表的示数与图乙中电流表示数相同，记录下此时电压表测得的电压</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，描绘出不同压力下的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图像，如图丙所示，结合图像可知，该压敏电阻的阻值随压力的增大而</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），其中压力</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较小时的敏感程度更</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2"/>
          <a:stretch>
            <a:fillRect/>
          </a:stretch>
        </p:blipFill>
        <p:spPr>
          <a:xfrm>
            <a:off x="2206774" y="4581128"/>
            <a:ext cx="8798095" cy="1971290"/>
          </a:xfrm>
          <a:prstGeom prst="rect">
            <a:avLst/>
          </a:prstGeom>
        </p:spPr>
      </p:pic>
      <p:sp>
        <p:nvSpPr>
          <p:cNvPr id="4" name="矩形 3"/>
          <p:cNvSpPr/>
          <p:nvPr/>
        </p:nvSpPr>
        <p:spPr>
          <a:xfrm>
            <a:off x="8111430" y="1268760"/>
            <a:ext cx="878767"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0.3</a:t>
            </a:r>
            <a:endParaRPr lang="zh-CN" altLang="en-US"/>
          </a:p>
        </p:txBody>
      </p:sp>
      <p:sp>
        <p:nvSpPr>
          <p:cNvPr id="5" name="矩形 4"/>
          <p:cNvSpPr/>
          <p:nvPr/>
        </p:nvSpPr>
        <p:spPr>
          <a:xfrm>
            <a:off x="982638" y="1844824"/>
            <a:ext cx="1032655" cy="461665"/>
          </a:xfrm>
          <a:prstGeom prst="rect">
            <a:avLst/>
          </a:prstGeom>
        </p:spPr>
        <p:txBody>
          <a:bodyPr wrap="none">
            <a:spAutoFit/>
          </a:bodyPr>
          <a:lstStyle/>
          <a:p>
            <a:r>
              <a:rPr lang="en-US" altLang="zh-CN" sz="2400">
                <a:ea typeface="等线" panose="02010600030101010101" pitchFamily="2" charset="-122"/>
              </a:rPr>
              <a:t>10.5</a:t>
            </a:r>
            <a:r>
              <a:rPr lang="zh-CN" altLang="zh-CN" sz="2400">
                <a:ea typeface="黑体" panose="02010609060101010101" pitchFamily="49" charset="-122"/>
                <a:cs typeface="Times New Roman" panose="02020603050405020304" pitchFamily="18" charset="0"/>
              </a:rPr>
              <a:t>　</a:t>
            </a:r>
            <a:endParaRPr lang="zh-CN" altLang="en-US"/>
          </a:p>
        </p:txBody>
      </p:sp>
      <p:sp>
        <p:nvSpPr>
          <p:cNvPr id="6" name="矩形 5"/>
          <p:cNvSpPr/>
          <p:nvPr/>
        </p:nvSpPr>
        <p:spPr>
          <a:xfrm>
            <a:off x="9767614" y="3429000"/>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减小</a:t>
            </a:r>
            <a:endParaRPr lang="zh-CN" altLang="en-US"/>
          </a:p>
        </p:txBody>
      </p:sp>
      <p:sp>
        <p:nvSpPr>
          <p:cNvPr id="7" name="矩形 6"/>
          <p:cNvSpPr/>
          <p:nvPr/>
        </p:nvSpPr>
        <p:spPr>
          <a:xfrm>
            <a:off x="8550813" y="4005064"/>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高</a:t>
            </a:r>
            <a:endParaRPr lang="zh-CN" altLang="en-US"/>
          </a:p>
        </p:txBody>
      </p:sp>
    </p:spTree>
    <p:extLst>
      <p:ext uri="{BB962C8B-B14F-4D97-AF65-F5344CB8AC3E}">
        <p14:creationId xmlns:p14="http://schemas.microsoft.com/office/powerpoint/2010/main" val="35142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）实验后，学习小组将该压敏电阻与电阻丝熔断器、电源构成串联电路，如图丁所示，电源电压恒为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，电阻丝熔断器的熔断电流</a:t>
            </a:r>
            <a:r>
              <a:rPr lang="zh-CN" altLang="zh-CN" kern="100">
                <a:solidFill>
                  <a:srgbClr val="000000"/>
                </a:solidFill>
                <a:ea typeface="宋体" panose="02010600030101010101" pitchFamily="2" charset="-122"/>
                <a:cs typeface="Times New Roman" panose="02020603050405020304" pitchFamily="18" charset="0"/>
              </a:rPr>
              <a:t>为</a:t>
            </a:r>
            <a:r>
              <a:rPr lang="en-US" altLang="zh-CN" kern="100">
                <a:solidFill>
                  <a:srgbClr val="000000"/>
                </a:solidFill>
                <a:ea typeface="宋体" panose="02010600030101010101" pitchFamily="2" charset="-122"/>
                <a:cs typeface="Times New Roman" panose="02020603050405020304" pitchFamily="18" charset="0"/>
              </a:rPr>
              <a:t>0.8A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若要该压敏电阻受到的压力增加到</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时熔断器的电阻丝熔断，则熔断器的阻值应设计为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36436" y="2636912"/>
            <a:ext cx="11710266" cy="2623787"/>
          </a:xfrm>
          <a:prstGeom prst="rect">
            <a:avLst/>
          </a:prstGeom>
        </p:spPr>
      </p:pic>
      <p:sp>
        <p:nvSpPr>
          <p:cNvPr id="4" name="矩形 3"/>
          <p:cNvSpPr/>
          <p:nvPr/>
        </p:nvSpPr>
        <p:spPr>
          <a:xfrm>
            <a:off x="9623598" y="1988840"/>
            <a:ext cx="338554" cy="461665"/>
          </a:xfrm>
          <a:prstGeom prst="rect">
            <a:avLst/>
          </a:prstGeom>
        </p:spPr>
        <p:txBody>
          <a:bodyPr wrap="none">
            <a:spAutoFit/>
          </a:bodyPr>
          <a:lstStyle/>
          <a:p>
            <a:r>
              <a:rPr lang="en-US" altLang="zh-CN" sz="2400">
                <a:ea typeface="等线" panose="02010600030101010101" pitchFamily="2" charset="-122"/>
              </a:rPr>
              <a:t>5</a:t>
            </a:r>
            <a:endParaRPr lang="zh-CN" altLang="en-US"/>
          </a:p>
        </p:txBody>
      </p:sp>
    </p:spTree>
    <p:extLst>
      <p:ext uri="{BB962C8B-B14F-4D97-AF65-F5344CB8AC3E}">
        <p14:creationId xmlns:p14="http://schemas.microsoft.com/office/powerpoint/2010/main" val="189147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计算题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）在比较不同物质吸热情况的实验中，用额定功率为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300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的电加热器加热水，如图所示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在电加热器正常工作时，获得的数据如表所示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ea typeface="宋体" panose="02010600030101010101" pitchFamily="2" charset="-122"/>
                <a:cs typeface="Times New Roman" panose="02020603050405020304" pitchFamily="18" charset="0"/>
              </a:rPr>
              <a:t>4.2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955369195"/>
              </p:ext>
            </p:extLst>
          </p:nvPr>
        </p:nvGraphicFramePr>
        <p:xfrm>
          <a:off x="360854" y="3212976"/>
          <a:ext cx="6997773" cy="1097280"/>
        </p:xfrm>
        <a:graphic>
          <a:graphicData uri="http://schemas.openxmlformats.org/drawingml/2006/table">
            <a:tbl>
              <a:tblPr firstRow="1" firstCol="1" bandRow="1"/>
              <a:tblGrid>
                <a:gridCol w="1249152">
                  <a:extLst>
                    <a:ext uri="{9D8B030D-6E8A-4147-A177-3AD203B41FA5}">
                      <a16:colId xmlns:a16="http://schemas.microsoft.com/office/drawing/2014/main" val="194526269"/>
                    </a:ext>
                  </a:extLst>
                </a:gridCol>
                <a:gridCol w="1499823">
                  <a:extLst>
                    <a:ext uri="{9D8B030D-6E8A-4147-A177-3AD203B41FA5}">
                      <a16:colId xmlns:a16="http://schemas.microsoft.com/office/drawing/2014/main" val="2840339734"/>
                    </a:ext>
                  </a:extLst>
                </a:gridCol>
                <a:gridCol w="1499823">
                  <a:extLst>
                    <a:ext uri="{9D8B030D-6E8A-4147-A177-3AD203B41FA5}">
                      <a16:colId xmlns:a16="http://schemas.microsoft.com/office/drawing/2014/main" val="41212526"/>
                    </a:ext>
                  </a:extLst>
                </a:gridCol>
                <a:gridCol w="1499823">
                  <a:extLst>
                    <a:ext uri="{9D8B030D-6E8A-4147-A177-3AD203B41FA5}">
                      <a16:colId xmlns:a16="http://schemas.microsoft.com/office/drawing/2014/main" val="2555050320"/>
                    </a:ext>
                  </a:extLst>
                </a:gridCol>
                <a:gridCol w="1249152">
                  <a:extLst>
                    <a:ext uri="{9D8B030D-6E8A-4147-A177-3AD203B41FA5}">
                      <a16:colId xmlns:a16="http://schemas.microsoft.com/office/drawing/2014/main" val="1310981109"/>
                    </a:ext>
                  </a:extLst>
                </a:gridCol>
              </a:tblGrid>
              <a:tr h="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/kg</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初温</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加热时间</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/s</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末温</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8511028"/>
                  </a:ext>
                </a:extLst>
              </a:tr>
              <a:tr h="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0</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120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1516519"/>
                  </a:ext>
                </a:extLst>
              </a:tr>
            </a:tbl>
          </a:graphicData>
        </a:graphic>
      </p:graphicFrame>
      <p:pic>
        <p:nvPicPr>
          <p:cNvPr id="4" name="图片 3"/>
          <p:cNvPicPr>
            <a:picLocks noChangeAspect="1"/>
          </p:cNvPicPr>
          <p:nvPr/>
        </p:nvPicPr>
        <p:blipFill>
          <a:blip r:embed="rId2"/>
          <a:stretch>
            <a:fillRect/>
          </a:stretch>
        </p:blipFill>
        <p:spPr>
          <a:xfrm>
            <a:off x="8687494" y="2420888"/>
            <a:ext cx="2808312" cy="3174076"/>
          </a:xfrm>
          <a:prstGeom prst="rect">
            <a:avLst/>
          </a:prstGeom>
        </p:spPr>
      </p:pic>
    </p:spTree>
    <p:extLst>
      <p:ext uri="{BB962C8B-B14F-4D97-AF65-F5344CB8AC3E}">
        <p14:creationId xmlns:p14="http://schemas.microsoft.com/office/powerpoint/2010/main" val="32142824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）水吸收的热量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3956863"/>
            <a:ext cx="11485848" cy="1200329"/>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水吸收的热量</a:t>
            </a:r>
            <a:r>
              <a:rPr lang="zh-CN" altLang="zh-CN" sz="2400" kern="100">
                <a:cs typeface="Times New Roman" panose="02020603050405020304" pitchFamily="18" charset="0"/>
              </a:rPr>
              <a:t>：</a:t>
            </a:r>
            <a:r>
              <a:rPr lang="en-US" altLang="zh-CN" sz="2400" i="1" kern="100">
                <a:cs typeface="Times New Roman" panose="02020603050405020304" pitchFamily="18" charset="0"/>
              </a:rPr>
              <a:t>Q</a:t>
            </a:r>
            <a:r>
              <a:rPr lang="zh-CN" altLang="zh-CN" sz="2400" kern="100" baseline="-25000">
                <a:ea typeface="黑体" panose="02010609060101010101" pitchFamily="49" charset="-122"/>
                <a:cs typeface="Times New Roman" panose="02020603050405020304" pitchFamily="18" charset="0"/>
              </a:rPr>
              <a:t>吸</a:t>
            </a:r>
            <a:r>
              <a:rPr lang="zh-CN" altLang="zh-CN" sz="2400" kern="100">
                <a:cs typeface="Times New Roman" panose="02020603050405020304" pitchFamily="18" charset="0"/>
              </a:rPr>
              <a:t>＝</a:t>
            </a:r>
            <a:r>
              <a:rPr lang="en-US" altLang="zh-CN" sz="2400" i="1" kern="100">
                <a:cs typeface="Times New Roman" panose="02020603050405020304" pitchFamily="18" charset="0"/>
              </a:rPr>
              <a:t>c</a:t>
            </a:r>
            <a:r>
              <a:rPr lang="zh-CN" altLang="zh-CN" sz="2400" kern="100" baseline="-25000">
                <a:ea typeface="黑体" panose="02010609060101010101" pitchFamily="49" charset="-122"/>
                <a:cs typeface="Times New Roman" panose="02020603050405020304" pitchFamily="18" charset="0"/>
              </a:rPr>
              <a:t>水</a:t>
            </a:r>
            <a:r>
              <a:rPr lang="en-US" altLang="zh-CN" sz="2400" i="1" kern="100">
                <a:cs typeface="Times New Roman" panose="02020603050405020304" pitchFamily="18" charset="0"/>
              </a:rPr>
              <a:t>m</a:t>
            </a:r>
            <a:r>
              <a:rPr lang="en-US" altLang="zh-CN" sz="2400" kern="100">
                <a:ea typeface="黑体" panose="02010609060101010101" pitchFamily="49" charset="-122"/>
                <a:cs typeface="Times New Roman" panose="02020603050405020304" pitchFamily="18" charset="0"/>
              </a:rPr>
              <a:t>Δ</a:t>
            </a:r>
            <a:r>
              <a:rPr lang="en-US" altLang="zh-CN" sz="2400" i="1" kern="100">
                <a:ea typeface="黑体" panose="02010609060101010101" pitchFamily="49" charset="-122"/>
                <a:cs typeface="Times New Roman" panose="02020603050405020304" pitchFamily="18" charset="0"/>
              </a:rPr>
              <a:t>t</a:t>
            </a:r>
            <a:r>
              <a:rPr lang="zh-CN" altLang="zh-CN" sz="2400" kern="100">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4</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2</a:t>
            </a:r>
            <a:r>
              <a:rPr lang="en-US" altLang="zh-CN" sz="2400" kern="100">
                <a:latin typeface="+mn-lt"/>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en-US" altLang="zh-CN" sz="2400" kern="100" baseline="30000">
                <a:ea typeface="黑体" panose="02010609060101010101" pitchFamily="49" charset="-122"/>
                <a:cs typeface="Times New Roman" panose="02020603050405020304" pitchFamily="18" charset="0"/>
              </a:rPr>
              <a:t>3</a:t>
            </a:r>
            <a:r>
              <a:rPr lang="en-US" altLang="zh-CN" sz="2400" kern="100">
                <a:ea typeface="黑体" panose="02010609060101010101" pitchFamily="49" charset="-122"/>
                <a:cs typeface="Times New Roman" panose="02020603050405020304" pitchFamily="18" charset="0"/>
              </a:rPr>
              <a:t>J/</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kg∙</a:t>
            </a:r>
            <a:r>
              <a:rPr lang="en-US" altLang="zh-CN" sz="2400" kern="100">
                <a:latin typeface="宋体" panose="02010600030101010101" pitchFamily="2" charset="-122"/>
                <a:cs typeface="Times New Roman" panose="02020603050405020304" pitchFamily="18" charset="0"/>
              </a:rPr>
              <a:t>℃</a:t>
            </a:r>
            <a:r>
              <a:rPr lang="zh-CN" altLang="zh-CN" sz="2400" kern="100">
                <a:cs typeface="Times New Roman" panose="02020603050405020304" pitchFamily="18" charset="0"/>
              </a:rPr>
              <a:t>）</a:t>
            </a:r>
            <a:r>
              <a:rPr lang="en-US"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3 k</a:t>
            </a:r>
            <a:r>
              <a:rPr lang="en-US" altLang="zh-CN" sz="2400" kern="100" smtClean="0">
                <a:ea typeface="黑体" panose="02010609060101010101" pitchFamily="49" charset="-122"/>
                <a:cs typeface="Times New Roman" panose="02020603050405020304" pitchFamily="18" charset="0"/>
              </a:rPr>
              <a:t>g</a:t>
            </a:r>
            <a:r>
              <a:rPr lang="en-US" altLang="zh-CN" sz="2400" kern="100">
                <a:latin typeface="宋体" panose="02010600030101010101" pitchFamily="2" charset="-122"/>
                <a:cs typeface="Times New Roman" panose="02020603050405020304" pitchFamily="18" charset="0"/>
              </a:rPr>
              <a:t>×</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40</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20</a:t>
            </a:r>
            <a:r>
              <a:rPr lang="en-US" altLang="zh-CN" sz="2400" kern="100">
                <a:latin typeface="宋体" panose="02010600030101010101" pitchFamily="2" charset="-122"/>
                <a:cs typeface="Times New Roman" panose="02020603050405020304" pitchFamily="18" charset="0"/>
              </a:rPr>
              <a:t>℃</a:t>
            </a:r>
            <a:r>
              <a:rPr lang="zh-CN" altLang="zh-CN" sz="2400" kern="100">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2</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5</a:t>
            </a:r>
            <a:r>
              <a:rPr lang="en-US" altLang="zh-CN" sz="2400" kern="100">
                <a:ea typeface="黑体" panose="02010609060101010101" pitchFamily="49" charset="-122"/>
                <a:cs typeface="Times New Roman" panose="02020603050405020304" pitchFamily="18" charset="0"/>
              </a:rPr>
              <a:t>2</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en-US" altLang="zh-CN" sz="2400" kern="100" baseline="30000">
                <a:ea typeface="黑体" panose="02010609060101010101" pitchFamily="49" charset="-122"/>
                <a:cs typeface="Times New Roman" panose="02020603050405020304" pitchFamily="18" charset="0"/>
              </a:rPr>
              <a:t>4</a:t>
            </a:r>
            <a:r>
              <a:rPr lang="en-US" altLang="zh-CN" sz="2400" kern="100">
                <a:ea typeface="黑体" panose="02010609060101010101" pitchFamily="49" charset="-122"/>
                <a:cs typeface="Times New Roman" panose="02020603050405020304" pitchFamily="18" charset="0"/>
              </a:rPr>
              <a:t>J</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583038" y="746120"/>
            <a:ext cx="2808312" cy="3174076"/>
          </a:xfrm>
          <a:prstGeom prst="rect">
            <a:avLst/>
          </a:prstGeom>
        </p:spPr>
      </p:pic>
    </p:spTree>
    <p:extLst>
      <p:ext uri="{BB962C8B-B14F-4D97-AF65-F5344CB8AC3E}">
        <p14:creationId xmlns:p14="http://schemas.microsoft.com/office/powerpoint/2010/main" val="319654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）电加热器的效率</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3733728"/>
                <a:ext cx="11485848" cy="1639488"/>
              </a:xfrm>
              <a:prstGeom prst="rect">
                <a:avLst/>
              </a:prstGeom>
            </p:spPr>
            <p:txBody>
              <a:bodyPr wrap="square">
                <a:spAutoFit/>
              </a:bodyPr>
              <a:lstStyle/>
              <a:p>
                <a:pPr algn="just">
                  <a:lnSpc>
                    <a:spcPct val="150000"/>
                  </a:lnSpc>
                  <a:spcAft>
                    <a:spcPts val="0"/>
                  </a:spcAft>
                </a:pPr>
                <a:r>
                  <a:rPr lang="zh-CN" altLang="zh-CN" sz="2400" kern="100">
                    <a:latin typeface="+mn-lt"/>
                    <a:ea typeface="黑体" panose="02010609060101010101" pitchFamily="49" charset="-122"/>
                    <a:cs typeface="Times New Roman" panose="02020603050405020304" pitchFamily="18" charset="0"/>
                  </a:rPr>
                  <a:t>电加热器消耗的电能</a:t>
                </a:r>
                <a:r>
                  <a:rPr lang="zh-CN" altLang="zh-CN" sz="2400" kern="100">
                    <a:latin typeface="+mn-lt"/>
                    <a:cs typeface="Times New Roman" panose="02020603050405020304" pitchFamily="18" charset="0"/>
                  </a:rPr>
                  <a:t>：</a:t>
                </a:r>
                <a:r>
                  <a:rPr lang="en-US" altLang="zh-CN" sz="2400" i="1" kern="100">
                    <a:latin typeface="+mn-lt"/>
                    <a:ea typeface="黑体" panose="02010609060101010101" pitchFamily="49" charset="-122"/>
                    <a:cs typeface="Times New Roman" panose="02020603050405020304" pitchFamily="18" charset="0"/>
                  </a:rPr>
                  <a:t>W</a:t>
                </a:r>
                <a:r>
                  <a:rPr lang="zh-CN" altLang="zh-CN" sz="2400" kern="100">
                    <a:latin typeface="+mn-lt"/>
                    <a:cs typeface="Times New Roman" panose="02020603050405020304" pitchFamily="18" charset="0"/>
                  </a:rPr>
                  <a:t>＝</a:t>
                </a:r>
                <a:r>
                  <a:rPr lang="en-US" altLang="zh-CN" sz="2400" i="1" kern="100">
                    <a:latin typeface="+mn-lt"/>
                    <a:ea typeface="黑体" panose="02010609060101010101" pitchFamily="49" charset="-122"/>
                    <a:cs typeface="Times New Roman" panose="02020603050405020304" pitchFamily="18" charset="0"/>
                  </a:rPr>
                  <a:t>Pt</a:t>
                </a:r>
                <a:r>
                  <a:rPr lang="zh-CN" altLang="zh-CN" sz="2400" kern="10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300 W</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120 s</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3</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6</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a:t>
                </a:r>
                <a:r>
                  <a:rPr lang="en-US" altLang="zh-CN" sz="2400" kern="100" baseline="30000">
                    <a:latin typeface="+mn-lt"/>
                    <a:ea typeface="黑体" panose="02010609060101010101" pitchFamily="49" charset="-122"/>
                    <a:cs typeface="Times New Roman" panose="02020603050405020304" pitchFamily="18" charset="0"/>
                  </a:rPr>
                  <a:t>4</a:t>
                </a:r>
                <a:r>
                  <a:rPr lang="en-US" altLang="zh-CN" sz="2400" kern="100">
                    <a:latin typeface="+mn-lt"/>
                    <a:ea typeface="黑体" panose="02010609060101010101" pitchFamily="49" charset="-122"/>
                    <a:cs typeface="Times New Roman" panose="02020603050405020304" pitchFamily="18" charset="0"/>
                  </a:rPr>
                  <a:t>J</a:t>
                </a:r>
                <a:r>
                  <a:rPr lang="zh-CN" altLang="zh-CN" sz="2400" kern="100">
                    <a:latin typeface="+mn-lt"/>
                    <a:cs typeface="Times New Roman" panose="02020603050405020304" pitchFamily="18" charset="0"/>
                  </a:rPr>
                  <a:t>，</a:t>
                </a:r>
                <a:r>
                  <a:rPr lang="zh-CN" altLang="zh-CN" sz="2400" kern="100">
                    <a:latin typeface="+mn-lt"/>
                    <a:ea typeface="黑体" panose="02010609060101010101" pitchFamily="49" charset="-122"/>
                    <a:cs typeface="Times New Roman" panose="02020603050405020304" pitchFamily="18" charset="0"/>
                  </a:rPr>
                  <a:t>电加热器的效率</a:t>
                </a:r>
                <a:r>
                  <a:rPr lang="en-US" altLang="zh-CN" sz="2400" i="1" kern="100">
                    <a:latin typeface="+mn-lt"/>
                    <a:ea typeface="黑体" panose="02010609060101010101" pitchFamily="49" charset="-122"/>
                    <a:cs typeface="Times New Roman" panose="02020603050405020304" pitchFamily="18" charset="0"/>
                  </a:rPr>
                  <a:t>η</a:t>
                </a:r>
                <a:r>
                  <a:rPr lang="zh-CN" altLang="zh-CN" sz="2400" kern="100">
                    <a:latin typeface="+mn-lt"/>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𝑸</m:t>
                            </m:r>
                          </m:e>
                          <m:sub>
                            <m:r>
                              <m:rPr>
                                <m:nor/>
                              </m:rPr>
                              <a:rPr lang="zh-CN" altLang="zh-CN" sz="2400" kern="100">
                                <a:latin typeface="+mn-lt"/>
                                <a:cs typeface="Times New Roman" panose="02020603050405020304" pitchFamily="18" charset="0"/>
                              </a:rPr>
                              <m:t>吸</m:t>
                            </m:r>
                          </m:sub>
                        </m:sSub>
                      </m:num>
                      <m:den>
                        <m:r>
                          <a:rPr lang="en-US" altLang="zh-CN" sz="2400" i="1" kern="100">
                            <a:latin typeface="Cambria Math" panose="02040503050406030204" pitchFamily="18" charset="0"/>
                            <a:cs typeface="Times New Roman" panose="02020603050405020304" pitchFamily="18" charset="0"/>
                          </a:rPr>
                          <m:t>𝑾</m:t>
                        </m:r>
                      </m:den>
                    </m:f>
                  </m:oMath>
                </a14:m>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100%</a:t>
                </a:r>
                <a:r>
                  <a:rPr lang="zh-CN" altLang="zh-CN" sz="2400" kern="100">
                    <a:latin typeface="+mn-lt"/>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2.52</m:t>
                        </m:r>
                        <m:r>
                          <m:rPr>
                            <m:nor/>
                          </m:rPr>
                          <a:rPr lang="en-US" altLang="zh-CN" sz="2400" kern="100">
                            <a:latin typeface="+mn-lt"/>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4</m:t>
                            </m:r>
                          </m:sup>
                        </m:sSup>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3.6</m:t>
                        </m:r>
                        <m:r>
                          <m:rPr>
                            <m:nor/>
                          </m:rPr>
                          <a:rPr lang="en-US" altLang="zh-CN" sz="2400" kern="100">
                            <a:latin typeface="+mn-lt"/>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4</m:t>
                            </m:r>
                          </m:sup>
                        </m:sSup>
                        <m:r>
                          <a:rPr lang="en-US" altLang="zh-CN" sz="2400" i="1" kern="100">
                            <a:latin typeface="Cambria Math" panose="02040503050406030204" pitchFamily="18" charset="0"/>
                            <a:cs typeface="Times New Roman" panose="02020603050405020304" pitchFamily="18" charset="0"/>
                          </a:rPr>
                          <m:t>𝐉</m:t>
                        </m:r>
                      </m:den>
                    </m:f>
                  </m:oMath>
                </a14:m>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100%</a:t>
                </a:r>
                <a:r>
                  <a:rPr lang="zh-CN"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70%</a:t>
                </a:r>
                <a:r>
                  <a:rPr lang="en-US" altLang="zh-CN" sz="2400" kern="100">
                    <a:latin typeface="+mn-lt"/>
                    <a:cs typeface="Times New Roman" panose="02020603050405020304" pitchFamily="18" charset="0"/>
                  </a:rPr>
                  <a:t>.</a:t>
                </a:r>
                <a:endParaRPr lang="zh-CN" altLang="zh-CN" sz="1400" kern="100">
                  <a:latin typeface="+mn-lt"/>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3733728"/>
                <a:ext cx="11485848" cy="1639488"/>
              </a:xfrm>
              <a:prstGeom prst="rect">
                <a:avLst/>
              </a:prstGeom>
              <a:blipFill>
                <a:blip r:embed="rId2"/>
                <a:stretch>
                  <a:fillRect l="-796" r="-849"/>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4222998" y="692696"/>
            <a:ext cx="2808312" cy="3174076"/>
          </a:xfrm>
          <a:prstGeom prst="rect">
            <a:avLst/>
          </a:prstGeom>
        </p:spPr>
      </p:pic>
    </p:spTree>
    <p:extLst>
      <p:ext uri="{BB962C8B-B14F-4D97-AF65-F5344CB8AC3E}">
        <p14:creationId xmlns:p14="http://schemas.microsoft.com/office/powerpoint/2010/main" val="283140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）某机器用</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en-US" altLang="zh-CN" kern="100" baseline="30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的力在</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时间内将某物体提升</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，求此过程中拉力所做的功</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和功率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1772816"/>
                <a:ext cx="11485848" cy="153574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拉力做的功</a:t>
                </a:r>
                <a:r>
                  <a:rPr lang="en-US" altLang="zh-CN" sz="2400" i="1" kern="100">
                    <a:cs typeface="Times New Roman" panose="02020603050405020304" pitchFamily="18" charset="0"/>
                  </a:rPr>
                  <a:t>W</a:t>
                </a:r>
                <a:r>
                  <a:rPr lang="zh-CN" altLang="zh-CN" sz="2400" kern="100">
                    <a:cs typeface="Times New Roman" panose="02020603050405020304" pitchFamily="18" charset="0"/>
                  </a:rPr>
                  <a:t>＝</a:t>
                </a:r>
                <a:r>
                  <a:rPr lang="en-US" altLang="zh-CN" sz="2400" i="1" kern="100">
                    <a:cs typeface="Times New Roman" panose="02020603050405020304" pitchFamily="18" charset="0"/>
                  </a:rPr>
                  <a:t>Fs</a:t>
                </a:r>
                <a:r>
                  <a:rPr lang="zh-CN" altLang="zh-CN" sz="2400" kern="100">
                    <a:cs typeface="Times New Roman" panose="02020603050405020304" pitchFamily="18" charset="0"/>
                  </a:rPr>
                  <a:t>＝</a:t>
                </a:r>
                <a:r>
                  <a:rPr lang="en-US" altLang="zh-CN" sz="2400" kern="100">
                    <a:cs typeface="Times New Roman" panose="02020603050405020304" pitchFamily="18" charset="0"/>
                  </a:rPr>
                  <a:t>5</a:t>
                </a:r>
                <a:r>
                  <a:rPr lang="en-US" altLang="zh-CN" sz="2400" kern="100">
                    <a:latin typeface="宋体" panose="02010600030101010101" pitchFamily="2" charset="-122"/>
                    <a:cs typeface="Times New Roman" panose="02020603050405020304" pitchFamily="18" charset="0"/>
                  </a:rPr>
                  <a:t>×</a:t>
                </a:r>
                <a:r>
                  <a:rPr lang="en-US" altLang="zh-CN" sz="2400" kern="100">
                    <a:cs typeface="Times New Roman" panose="02020603050405020304" pitchFamily="18" charset="0"/>
                  </a:rPr>
                  <a:t>10</a:t>
                </a:r>
                <a:r>
                  <a:rPr lang="en-US" altLang="zh-CN" sz="2400" kern="100" baseline="30000">
                    <a:cs typeface="Times New Roman" panose="02020603050405020304" pitchFamily="18" charset="0"/>
                  </a:rPr>
                  <a:t>4</a:t>
                </a:r>
                <a:r>
                  <a:rPr lang="en-US" altLang="zh-CN" sz="2400" kern="100">
                    <a:ea typeface="黑体" panose="02010609060101010101" pitchFamily="49" charset="-122"/>
                    <a:cs typeface="Times New Roman" panose="02020603050405020304" pitchFamily="18" charset="0"/>
                  </a:rPr>
                  <a:t>N</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8m</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4</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en-US" altLang="zh-CN" sz="2400" kern="100" baseline="30000">
                    <a:ea typeface="黑体" panose="02010609060101010101" pitchFamily="49" charset="-122"/>
                    <a:cs typeface="Times New Roman" panose="02020603050405020304" pitchFamily="18" charset="0"/>
                  </a:rPr>
                  <a:t>5</a:t>
                </a:r>
                <a:r>
                  <a:rPr lang="en-US" altLang="zh-CN" sz="2400" kern="100">
                    <a:ea typeface="黑体" panose="02010609060101010101" pitchFamily="49" charset="-122"/>
                    <a:cs typeface="Times New Roman" panose="02020603050405020304" pitchFamily="18" charset="0"/>
                  </a:rPr>
                  <a:t>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拉力做功的功率</a:t>
                </a:r>
                <a:r>
                  <a:rPr lang="en-US" altLang="zh-CN" sz="2400" i="1" kern="100">
                    <a:ea typeface="黑体" panose="02010609060101010101" pitchFamily="49" charset="-122"/>
                    <a:cs typeface="Times New Roman" panose="02020603050405020304" pitchFamily="18" charset="0"/>
                  </a:rPr>
                  <a:t>P</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𝑾</m:t>
                        </m:r>
                      </m:num>
                      <m:den>
                        <m:r>
                          <a:rPr lang="en-US" altLang="zh-CN" sz="2400" i="1" kern="100">
                            <a:latin typeface="Cambria Math" panose="02040503050406030204" pitchFamily="18" charset="0"/>
                            <a:cs typeface="Times New Roman" panose="02020603050405020304" pitchFamily="18" charset="0"/>
                          </a:rPr>
                          <m:t>𝒕</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4</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5</m:t>
                            </m:r>
                          </m:sup>
                        </m:sSup>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100</m:t>
                        </m:r>
                        <m:r>
                          <a:rPr lang="en-US" altLang="zh-CN" sz="2400" i="1" kern="100">
                            <a:latin typeface="Cambria Math" panose="02040503050406030204" pitchFamily="18" charset="0"/>
                            <a:cs typeface="Times New Roman" panose="02020603050405020304" pitchFamily="18" charset="0"/>
                          </a:rPr>
                          <m:t>𝐬</m:t>
                        </m:r>
                      </m:den>
                    </m:f>
                  </m:oMath>
                </a14:m>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4</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en-US" altLang="zh-CN" sz="2400" kern="100" baseline="30000">
                    <a:ea typeface="黑体" panose="02010609060101010101" pitchFamily="49" charset="-122"/>
                    <a:cs typeface="Times New Roman" panose="02020603050405020304" pitchFamily="18" charset="0"/>
                  </a:rPr>
                  <a:t>3</a:t>
                </a:r>
                <a:r>
                  <a:rPr lang="en-US" altLang="zh-CN" sz="2400" kern="100">
                    <a:ea typeface="黑体" panose="02010609060101010101" pitchFamily="49" charset="-122"/>
                    <a:cs typeface="Times New Roman" panose="02020603050405020304" pitchFamily="18" charset="0"/>
                  </a:rPr>
                  <a:t>W</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1772816"/>
                <a:ext cx="11485848" cy="1535741"/>
              </a:xfrm>
              <a:prstGeom prst="rect">
                <a:avLst/>
              </a:prstGeom>
              <a:blipFill>
                <a:blip r:embed="rId2"/>
                <a:stretch>
                  <a:fillRect l="-796" r="-849" b="-396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7069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）在一些使用精密仪器的场所，工作人员须穿着防静电服，防静电服面料中掺入的材料能导走身上静电的是（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橡胶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陶瓷</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）如图所示，塔吊的水平运动机构用钢丝绳悬挂着货物一起沿水平方向向前匀速运动，水平运动机构突然停止时，货物（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停止运动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向前运动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向后运动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竖直向上</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671270" y="1300704"/>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
        <p:nvSpPr>
          <p:cNvPr id="4" name="矩形 3"/>
          <p:cNvSpPr/>
          <p:nvPr/>
        </p:nvSpPr>
        <p:spPr>
          <a:xfrm>
            <a:off x="8111430" y="3532952"/>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pic>
        <p:nvPicPr>
          <p:cNvPr id="5" name="图片 4"/>
          <p:cNvPicPr>
            <a:picLocks noChangeAspect="1"/>
          </p:cNvPicPr>
          <p:nvPr/>
        </p:nvPicPr>
        <p:blipFill>
          <a:blip r:embed="rId2"/>
          <a:stretch>
            <a:fillRect/>
          </a:stretch>
        </p:blipFill>
        <p:spPr>
          <a:xfrm>
            <a:off x="4473771" y="4057948"/>
            <a:ext cx="3258765" cy="2478081"/>
          </a:xfrm>
          <a:prstGeom prst="rect">
            <a:avLst/>
          </a:prstGeom>
        </p:spPr>
      </p:pic>
    </p:spTree>
    <p:extLst>
      <p:ext uri="{BB962C8B-B14F-4D97-AF65-F5344CB8AC3E}">
        <p14:creationId xmlns:p14="http://schemas.microsoft.com/office/powerpoint/2010/main" val="31403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90735"/>
          </a:xfrm>
        </p:spPr>
        <p:txBody>
          <a:bodyPr/>
          <a:lstStyle/>
          <a:p>
            <a:pPr>
              <a:spcAft>
                <a:spcPts val="0"/>
              </a:spcAft>
            </a:pP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内蒙古中考</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）海龟性别由孵化温度决定</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某种海龟在温度</a:t>
            </a:r>
            <a:r>
              <a:rPr lang="en-US" altLang="zh-CN" sz="2200"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30</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时，孵化出来的几乎全为雌性；温度</a:t>
            </a:r>
            <a:r>
              <a:rPr lang="en-US" altLang="zh-CN" sz="2200"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时，几乎全为雄性</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因气候变暖导致自然界雌海龟数量远多于雄海龟</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为能在外界环境温度高于</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的情况下孵化雄海龟，需要设计一个自动温控孵化箱：要求箱内的最高温度为</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，且最低温度不得低于</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科技小组利用如下器材：控制电路电源（</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电压为</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）、热敏电阻</a:t>
            </a:r>
            <a:r>
              <a:rPr lang="en-US" altLang="zh-CN" sz="2200"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阻值随温度变化曲线如图甲所示</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）、电磁继电器（</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当电磁铁线圈电流</a:t>
            </a:r>
            <a:r>
              <a:rPr lang="en-US" altLang="zh-CN" sz="2200"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a:t>
            </a:r>
            <a:r>
              <a:rPr lang="en-US"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吸下衔铁</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sz="2200"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03A</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弹开衔铁</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线圈电阻忽略不计</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）、降温元件（</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额定电压</a:t>
            </a:r>
            <a:r>
              <a:rPr lang="en-US"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a:t>
            </a:r>
            <a:r>
              <a:rPr lang="en-US"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额定功率</a:t>
            </a:r>
            <a:r>
              <a:rPr lang="en-US" altLang="zh-CN" sz="2200"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44W</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）、开关及导线若干，设计了孵化箱电路如图乙所示</a:t>
            </a:r>
            <a:r>
              <a:rPr lang="en-US" altLang="zh-CN" sz="2200"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请你解决下列问题</a:t>
            </a:r>
            <a:r>
              <a:rPr lang="zh-CN" altLang="zh-CN" sz="22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583038" y="4293096"/>
            <a:ext cx="5121990" cy="2283978"/>
          </a:xfrm>
          <a:prstGeom prst="rect">
            <a:avLst/>
          </a:prstGeom>
        </p:spPr>
      </p:pic>
    </p:spTree>
    <p:extLst>
      <p:ext uri="{BB962C8B-B14F-4D97-AF65-F5344CB8AC3E}">
        <p14:creationId xmlns:p14="http://schemas.microsoft.com/office/powerpoint/2010/main" val="8263269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）求降温元件正常工作时的电流</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4504526"/>
                <a:ext cx="11485848" cy="1444754"/>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降温元件的额定电压为</a:t>
                </a:r>
                <a:r>
                  <a:rPr lang="en-US" altLang="zh-CN" sz="2400" kern="100" smtClean="0">
                    <a:cs typeface="Times New Roman" panose="02020603050405020304" pitchFamily="18" charset="0"/>
                  </a:rPr>
                  <a:t>220 </a:t>
                </a:r>
                <a:r>
                  <a:rPr lang="en-US" altLang="zh-CN" sz="2400" kern="100" smtClean="0">
                    <a:ea typeface="黑体" panose="02010609060101010101" pitchFamily="49" charset="-122"/>
                    <a:cs typeface="Times New Roman" panose="02020603050405020304" pitchFamily="18" charset="0"/>
                  </a:rPr>
                  <a:t>V</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额定功率为</a:t>
                </a:r>
                <a:r>
                  <a:rPr lang="en-US" altLang="zh-CN" sz="2400" kern="100" smtClean="0">
                    <a:ea typeface="黑体" panose="02010609060101010101" pitchFamily="49" charset="-122"/>
                    <a:cs typeface="Times New Roman" panose="02020603050405020304" pitchFamily="18" charset="0"/>
                  </a:rPr>
                  <a:t>44 W</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根据</a:t>
                </a:r>
                <a:r>
                  <a:rPr lang="en-US" altLang="zh-CN" sz="2400" i="1" kern="100">
                    <a:ea typeface="黑体" panose="02010609060101010101" pitchFamily="49" charset="-122"/>
                    <a:cs typeface="Times New Roman" panose="02020603050405020304" pitchFamily="18" charset="0"/>
                  </a:rPr>
                  <a:t>P</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UI</a:t>
                </a:r>
                <a:r>
                  <a:rPr lang="zh-CN" altLang="zh-CN" sz="2400" kern="100">
                    <a:ea typeface="黑体" panose="02010609060101010101" pitchFamily="49" charset="-122"/>
                    <a:cs typeface="Times New Roman" panose="02020603050405020304" pitchFamily="18" charset="0"/>
                  </a:rPr>
                  <a:t>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正常工作时的电流</a:t>
                </a:r>
                <a:r>
                  <a:rPr lang="en-US" altLang="zh-CN" sz="2400" i="1" kern="100">
                    <a:ea typeface="黑体" panose="02010609060101010101" pitchFamily="49" charset="-122"/>
                    <a:cs typeface="Times New Roman" panose="02020603050405020304" pitchFamily="18" charset="0"/>
                  </a:rPr>
                  <a:t>I</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𝑷</m:t>
                        </m:r>
                      </m:num>
                      <m:den>
                        <m:r>
                          <a:rPr lang="en-US" altLang="zh-CN" sz="2400" i="1" kern="100">
                            <a:latin typeface="Cambria Math" panose="02040503050406030204" pitchFamily="18" charset="0"/>
                            <a:cs typeface="Times New Roman" panose="02020603050405020304" pitchFamily="18" charset="0"/>
                          </a:rPr>
                          <m:t>𝑼</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44</m:t>
                        </m:r>
                        <m:r>
                          <a:rPr lang="en-US" altLang="zh-CN" sz="2400" i="1" kern="100">
                            <a:latin typeface="Cambria Math" panose="02040503050406030204" pitchFamily="18" charset="0"/>
                            <a:cs typeface="Times New Roman" panose="02020603050405020304" pitchFamily="18" charset="0"/>
                          </a:rPr>
                          <m:t>𝐖</m:t>
                        </m:r>
                      </m:num>
                      <m:den>
                        <m:r>
                          <a:rPr lang="en-US" altLang="zh-CN" sz="2400" i="1" kern="100">
                            <a:latin typeface="Cambria Math" panose="02040503050406030204" pitchFamily="18" charset="0"/>
                            <a:cs typeface="Times New Roman" panose="02020603050405020304" pitchFamily="18" charset="0"/>
                          </a:rPr>
                          <m:t>220</m:t>
                        </m:r>
                        <m:r>
                          <a:rPr lang="en-US" altLang="zh-CN" sz="2400" i="1" kern="100">
                            <a:latin typeface="Cambria Math" panose="02040503050406030204" pitchFamily="18" charset="0"/>
                            <a:cs typeface="Times New Roman" panose="02020603050405020304" pitchFamily="18" charset="0"/>
                          </a:rPr>
                          <m:t>𝐕</m:t>
                        </m:r>
                      </m:den>
                    </m:f>
                  </m:oMath>
                </a14:m>
                <a:r>
                  <a:rPr lang="zh-CN" altLang="zh-CN" sz="2400" kern="100">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2 A</a:t>
                </a:r>
                <a:r>
                  <a:rPr lang="en-US" altLang="zh-CN" sz="2400" kern="100">
                    <a:latin typeface="+mn-lt"/>
                    <a:cs typeface="Times New Roman" panose="02020603050405020304" pitchFamily="18" charset="0"/>
                  </a:rPr>
                  <a:t>.</a:t>
                </a:r>
                <a:endParaRPr lang="zh-CN" altLang="zh-CN" sz="1400" kern="100">
                  <a:latin typeface="+mn-lt"/>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4504526"/>
                <a:ext cx="11485848" cy="1444754"/>
              </a:xfrm>
              <a:prstGeom prst="rect">
                <a:avLst/>
              </a:prstGeom>
              <a:blipFill>
                <a:blip r:embed="rId2"/>
                <a:stretch>
                  <a:fillRect l="-796" r="-849"/>
                </a:stretch>
              </a:blipFill>
            </p:spPr>
            <p:txBody>
              <a:bodyPr/>
              <a:lstStyle/>
              <a:p>
                <a:r>
                  <a:rPr lang="zh-CN" altLang="en-US">
                    <a:noFill/>
                  </a:rPr>
                  <a:t> </a:t>
                </a:r>
              </a:p>
            </p:txBody>
          </p:sp>
        </mc:Fallback>
      </mc:AlternateContent>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471410" y="1322368"/>
            <a:ext cx="7264736" cy="3239463"/>
          </a:xfrm>
          <a:prstGeom prst="rect">
            <a:avLst/>
          </a:prstGeom>
        </p:spPr>
      </p:pic>
    </p:spTree>
    <p:extLst>
      <p:ext uri="{BB962C8B-B14F-4D97-AF65-F5344CB8AC3E}">
        <p14:creationId xmlns:p14="http://schemas.microsoft.com/office/powerpoint/2010/main" val="104507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528"/>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）通过计算说明设计的孵化箱是否符合要求</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3497401"/>
                <a:ext cx="11485848" cy="3171959"/>
              </a:xfrm>
              <a:prstGeom prst="rect">
                <a:avLst/>
              </a:prstGeom>
            </p:spPr>
            <p:txBody>
              <a:bodyPr wrap="square">
                <a:spAutoFit/>
              </a:bodyPr>
              <a:lstStyle/>
              <a:p>
                <a:pPr algn="just">
                  <a:lnSpc>
                    <a:spcPct val="150000"/>
                  </a:lnSpc>
                  <a:spcAft>
                    <a:spcPts val="0"/>
                  </a:spcAft>
                </a:pPr>
                <a:r>
                  <a:rPr lang="zh-CN" altLang="zh-CN" sz="2400" kern="100" smtClean="0">
                    <a:ea typeface="黑体" panose="02010609060101010101" pitchFamily="49" charset="-122"/>
                    <a:cs typeface="Times New Roman" panose="02020603050405020304" pitchFamily="18" charset="0"/>
                  </a:rPr>
                  <a:t>由图甲可知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箱内温度为</a:t>
                </a:r>
                <a:r>
                  <a:rPr lang="en-US" altLang="zh-CN" sz="2400" kern="100">
                    <a:ea typeface="黑体" panose="02010609060101010101" pitchFamily="49" charset="-122"/>
                    <a:cs typeface="Times New Roman" panose="02020603050405020304" pitchFamily="18" charset="0"/>
                  </a:rPr>
                  <a:t>28</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对应的热敏电阻阻值为</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1</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300 Ω</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箱内温度为</a:t>
                </a:r>
                <a:r>
                  <a:rPr lang="en-US" altLang="zh-CN" sz="2400" kern="100">
                    <a:ea typeface="黑体" panose="02010609060101010101" pitchFamily="49" charset="-122"/>
                    <a:cs typeface="Times New Roman" panose="02020603050405020304" pitchFamily="18" charset="0"/>
                  </a:rPr>
                  <a:t>25</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对应的热敏电阻阻值为</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500 Ω</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则温度达到</a:t>
                </a:r>
                <a:r>
                  <a:rPr lang="en-US" altLang="zh-CN" sz="2400" kern="100">
                    <a:ea typeface="黑体" panose="02010609060101010101" pitchFamily="49" charset="-122"/>
                    <a:cs typeface="Times New Roman" panose="02020603050405020304" pitchFamily="18" charset="0"/>
                  </a:rPr>
                  <a:t>28</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控制电路的电流为</a:t>
                </a:r>
                <a:r>
                  <a:rPr lang="en-US" altLang="zh-CN" sz="2400" i="1" kern="100">
                    <a:ea typeface="黑体" panose="02010609060101010101" pitchFamily="49" charset="-122"/>
                    <a:cs typeface="Times New Roman" panose="02020603050405020304" pitchFamily="18" charset="0"/>
                  </a:rPr>
                  <a:t>I</a:t>
                </a:r>
                <a:r>
                  <a:rPr lang="en-US" altLang="zh-CN" sz="2400" kern="100" baseline="-25000">
                    <a:ea typeface="黑体" panose="02010609060101010101" pitchFamily="49" charset="-122"/>
                    <a:cs typeface="Times New Roman" panose="02020603050405020304" pitchFamily="18" charset="0"/>
                  </a:rPr>
                  <a:t>1</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𝑼</m:t>
                        </m:r>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𝑹</m:t>
                            </m:r>
                          </m:e>
                          <m:sub>
                            <m:r>
                              <a:rPr lang="en-US" altLang="zh-CN" sz="2400" i="1" kern="100">
                                <a:latin typeface="Cambria Math" panose="02040503050406030204" pitchFamily="18" charset="0"/>
                                <a:cs typeface="Times New Roman" panose="02020603050405020304" pitchFamily="18" charset="0"/>
                              </a:rPr>
                              <m:t>1</m:t>
                            </m:r>
                          </m:sub>
                        </m:sSub>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12</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300</m:t>
                        </m:r>
                        <m:r>
                          <m:rPr>
                            <m:nor/>
                          </m:rPr>
                          <a:rPr lang="en-US" altLang="zh-CN" sz="2400" b="1" i="0" kern="100" smtClean="0">
                            <a:latin typeface="Cambria Math" panose="02040503050406030204" pitchFamily="18" charset="0"/>
                            <a:cs typeface="Times New Roman" panose="02020603050405020304" pitchFamily="18" charset="0"/>
                          </a:rPr>
                          <m:t> </m:t>
                        </m:r>
                        <m:r>
                          <m:rPr>
                            <m:nor/>
                          </m:rPr>
                          <a:rPr lang="en-US" altLang="zh-CN" sz="2400" kern="100">
                            <a:cs typeface="Times New Roman" panose="02020603050405020304" pitchFamily="18" charset="0"/>
                          </a:rPr>
                          <m:t>Ω</m:t>
                        </m:r>
                      </m:den>
                    </m:f>
                  </m:oMath>
                </a14:m>
                <a:r>
                  <a:rPr lang="zh-CN" altLang="zh-CN" sz="2400" kern="100">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04 </a:t>
                </a:r>
                <a:r>
                  <a:rPr lang="en-US" altLang="zh-CN" sz="2400" kern="100" smtClean="0">
                    <a:ea typeface="黑体" panose="02010609060101010101" pitchFamily="49" charset="-122"/>
                    <a:cs typeface="Times New Roman" panose="02020603050405020304" pitchFamily="18" charset="0"/>
                  </a:rPr>
                  <a:t>A</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温度降至</a:t>
                </a:r>
                <a:r>
                  <a:rPr lang="en-US" altLang="zh-CN" sz="2400" kern="100">
                    <a:ea typeface="黑体" panose="02010609060101010101" pitchFamily="49" charset="-122"/>
                    <a:cs typeface="Times New Roman" panose="02020603050405020304" pitchFamily="18" charset="0"/>
                  </a:rPr>
                  <a:t>25</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控制电路的电流为</a:t>
                </a:r>
                <a:r>
                  <a:rPr lang="en-US" altLang="zh-CN" sz="2400" i="1" kern="100">
                    <a:ea typeface="黑体" panose="02010609060101010101" pitchFamily="49" charset="-122"/>
                    <a:cs typeface="Times New Roman" panose="02020603050405020304" pitchFamily="18" charset="0"/>
                  </a:rPr>
                  <a:t>I</a:t>
                </a:r>
                <a:r>
                  <a:rPr lang="en-US" altLang="zh-CN" sz="2400" kern="100" baseline="-25000">
                    <a:ea typeface="黑体" panose="02010609060101010101" pitchFamily="49" charset="-122"/>
                    <a:cs typeface="Times New Roman" panose="02020603050405020304" pitchFamily="18" charset="0"/>
                  </a:rPr>
                  <a:t>2</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𝑼</m:t>
                        </m:r>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𝑹</m:t>
                            </m:r>
                          </m:e>
                          <m:sub>
                            <m:r>
                              <a:rPr lang="en-US" altLang="zh-CN" sz="2400" i="1" kern="100">
                                <a:latin typeface="Cambria Math" panose="02040503050406030204" pitchFamily="18" charset="0"/>
                                <a:cs typeface="Times New Roman" panose="02020603050405020304" pitchFamily="18" charset="0"/>
                              </a:rPr>
                              <m:t>2</m:t>
                            </m:r>
                          </m:sub>
                        </m:sSub>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12</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500</m:t>
                        </m:r>
                        <m:r>
                          <m:rPr>
                            <m:nor/>
                          </m:rPr>
                          <a:rPr lang="en-US" altLang="zh-CN" sz="2400" kern="100">
                            <a:cs typeface="Times New Roman" panose="02020603050405020304" pitchFamily="18" charset="0"/>
                          </a:rPr>
                          <m:t>Ω</m:t>
                        </m:r>
                      </m:den>
                    </m:f>
                  </m:oMath>
                </a14:m>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024 </a:t>
                </a:r>
                <a:r>
                  <a:rPr lang="en-US" altLang="zh-CN" sz="2400" kern="100" smtClean="0">
                    <a:ea typeface="黑体" panose="02010609060101010101" pitchFamily="49" charset="-122"/>
                    <a:cs typeface="Times New Roman" panose="02020603050405020304" pitchFamily="18" charset="0"/>
                  </a:rPr>
                  <a:t>A</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由题意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当电磁铁线圈电流</a:t>
                </a:r>
                <a:r>
                  <a:rPr lang="en-US" altLang="zh-CN" sz="2400" i="1" kern="100">
                    <a:ea typeface="黑体" panose="02010609060101010101" pitchFamily="49" charset="-122"/>
                    <a:cs typeface="Times New Roman" panose="02020603050405020304" pitchFamily="18" charset="0"/>
                  </a:rPr>
                  <a:t>I</a:t>
                </a:r>
                <a:r>
                  <a:rPr lang="en-US" altLang="zh-CN" sz="2400" kern="100">
                    <a:latin typeface="宋体" panose="02010600030101010101" pitchFamily="2" charset="-122"/>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04 </a:t>
                </a:r>
                <a:r>
                  <a:rPr lang="en-US" altLang="zh-CN" sz="2400" kern="100" smtClean="0">
                    <a:ea typeface="黑体" panose="02010609060101010101" pitchFamily="49" charset="-122"/>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吸下衔铁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当</a:t>
                </a:r>
                <a:r>
                  <a:rPr lang="en-US" altLang="zh-CN" sz="2400" i="1" kern="100">
                    <a:ea typeface="黑体" panose="02010609060101010101" pitchFamily="49" charset="-122"/>
                    <a:cs typeface="Times New Roman" panose="02020603050405020304" pitchFamily="18" charset="0"/>
                  </a:rPr>
                  <a:t>I</a:t>
                </a:r>
                <a:r>
                  <a:rPr lang="en-US" altLang="zh-CN" sz="2400" kern="100">
                    <a:latin typeface="宋体" panose="02010600030101010101" pitchFamily="2" charset="-122"/>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ea typeface="黑体" panose="02010609060101010101" pitchFamily="49" charset="-122"/>
                    <a:cs typeface="Times New Roman" panose="02020603050405020304" pitchFamily="18" charset="0"/>
                  </a:rPr>
                  <a:t>3 A</a:t>
                </a:r>
                <a:r>
                  <a:rPr lang="zh-CN" altLang="zh-CN" sz="2400" kern="100">
                    <a:ea typeface="黑体" panose="02010609060101010101" pitchFamily="49" charset="-122"/>
                    <a:cs typeface="Times New Roman" panose="02020603050405020304" pitchFamily="18" charset="0"/>
                  </a:rPr>
                  <a:t>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弹开衔铁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故符合要求</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3497401"/>
                <a:ext cx="11485848" cy="3171959"/>
              </a:xfrm>
              <a:prstGeom prst="rect">
                <a:avLst/>
              </a:prstGeom>
              <a:blipFill>
                <a:blip r:embed="rId2"/>
                <a:stretch>
                  <a:fillRect l="-796" r="-849" b="-769"/>
                </a:stretch>
              </a:blipFill>
            </p:spPr>
            <p:txBody>
              <a:bodyPr/>
              <a:lstStyle/>
              <a:p>
                <a:r>
                  <a:rPr lang="zh-CN" altLang="en-US">
                    <a:noFill/>
                  </a:rPr>
                  <a:t> </a:t>
                </a:r>
              </a:p>
            </p:txBody>
          </p:sp>
        </mc:Fallback>
      </mc:AlternateContent>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4078982" y="1260522"/>
            <a:ext cx="5357812" cy="2389134"/>
          </a:xfrm>
          <a:prstGeom prst="rect">
            <a:avLst/>
          </a:prstGeom>
        </p:spPr>
      </p:pic>
    </p:spTree>
    <p:extLst>
      <p:ext uri="{BB962C8B-B14F-4D97-AF65-F5344CB8AC3E}">
        <p14:creationId xmlns:p14="http://schemas.microsoft.com/office/powerpoint/2010/main" val="159946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）使用一段时间后，控制电路的电源电压降低，孵化箱内的最高温度会如何变化并分析说明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其他因素均不变</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4940036"/>
                <a:ext cx="11485848" cy="1441292"/>
              </a:xfrm>
              <a:prstGeom prst="rect">
                <a:avLst/>
              </a:prstGeom>
            </p:spPr>
            <p:txBody>
              <a:bodyPr wrap="square">
                <a:spAutoFit/>
              </a:bodyPr>
              <a:lstStyle/>
              <a:p>
                <a:pPr algn="just">
                  <a:lnSpc>
                    <a:spcPct val="150000"/>
                  </a:lnSpc>
                  <a:spcAft>
                    <a:spcPts val="0"/>
                  </a:spcAft>
                </a:pPr>
                <a:r>
                  <a:rPr lang="zh-CN" altLang="zh-CN" sz="2400" kern="100" spc="-100">
                    <a:ea typeface="黑体" panose="02010609060101010101" pitchFamily="49" charset="-122"/>
                    <a:cs typeface="Times New Roman" panose="02020603050405020304" pitchFamily="18" charset="0"/>
                  </a:rPr>
                  <a:t>使用一段时间后</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控制电路的电源电压降低</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吸下衔铁和弹开衔铁的电流大小不变</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根据</a:t>
                </a:r>
                <a:r>
                  <a:rPr lang="en-US" altLang="zh-CN" sz="2400" i="1" kern="100" spc="-100">
                    <a:ea typeface="黑体" panose="02010609060101010101" pitchFamily="49" charset="-122"/>
                    <a:cs typeface="Times New Roman" panose="02020603050405020304" pitchFamily="18" charset="0"/>
                  </a:rPr>
                  <a:t>R</a:t>
                </a:r>
                <a:r>
                  <a:rPr lang="zh-CN" altLang="zh-CN" sz="2400" kern="100" spc="-100">
                    <a:cs typeface="Times New Roman" panose="02020603050405020304" pitchFamily="18" charset="0"/>
                  </a:rPr>
                  <a:t>＝</a:t>
                </a:r>
                <a14:m>
                  <m:oMath xmlns:m="http://schemas.openxmlformats.org/officeDocument/2006/math">
                    <m:f>
                      <m:fPr>
                        <m:ctrlPr>
                          <a:rPr lang="zh-CN" altLang="zh-CN" sz="2400" i="1" kern="100" spc="-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spc="-100">
                            <a:latin typeface="Cambria Math" panose="02040503050406030204" pitchFamily="18" charset="0"/>
                            <a:cs typeface="Times New Roman" panose="02020603050405020304" pitchFamily="18" charset="0"/>
                          </a:rPr>
                          <m:t>𝑼</m:t>
                        </m:r>
                      </m:num>
                      <m:den>
                        <m:r>
                          <a:rPr lang="en-US" altLang="zh-CN" sz="2400" i="1" kern="100" spc="-100">
                            <a:latin typeface="Cambria Math" panose="02040503050406030204" pitchFamily="18" charset="0"/>
                            <a:cs typeface="Times New Roman" panose="02020603050405020304" pitchFamily="18" charset="0"/>
                          </a:rPr>
                          <m:t>𝑰</m:t>
                        </m:r>
                      </m:den>
                    </m:f>
                  </m:oMath>
                </a14:m>
                <a:r>
                  <a:rPr lang="zh-CN" altLang="zh-CN" sz="2400" kern="100" spc="-100">
                    <a:ea typeface="黑体" panose="02010609060101010101" pitchFamily="49" charset="-122"/>
                    <a:cs typeface="Times New Roman" panose="02020603050405020304" pitchFamily="18" charset="0"/>
                  </a:rPr>
                  <a:t>可知</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对应的电阻变</a:t>
                </a:r>
                <a:r>
                  <a:rPr lang="zh-CN" altLang="zh-CN" sz="2400" kern="100">
                    <a:ea typeface="黑体" panose="02010609060101010101" pitchFamily="49" charset="-122"/>
                    <a:cs typeface="Times New Roman" panose="02020603050405020304" pitchFamily="18" charset="0"/>
                  </a:rPr>
                  <a:t>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由图甲可知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孵化箱内的最高温度会变大</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4940036"/>
                <a:ext cx="11485848" cy="1441292"/>
              </a:xfrm>
              <a:prstGeom prst="rect">
                <a:avLst/>
              </a:prstGeom>
              <a:blipFill>
                <a:blip r:embed="rId2"/>
                <a:stretch>
                  <a:fillRect l="-796" r="-849"/>
                </a:stretch>
              </a:blipFill>
            </p:spPr>
            <p:txBody>
              <a:bodyPr/>
              <a:lstStyle/>
              <a:p>
                <a:r>
                  <a:rPr lang="zh-CN" altLang="en-US">
                    <a:noFill/>
                  </a:rPr>
                  <a:t> </a:t>
                </a:r>
              </a:p>
            </p:txBody>
          </p:sp>
        </mc:Fallback>
      </mc:AlternateContent>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2350790" y="1692627"/>
            <a:ext cx="7264736" cy="3239463"/>
          </a:xfrm>
          <a:prstGeom prst="rect">
            <a:avLst/>
          </a:prstGeom>
        </p:spPr>
      </p:pic>
    </p:spTree>
    <p:extLst>
      <p:ext uri="{BB962C8B-B14F-4D97-AF65-F5344CB8AC3E}">
        <p14:creationId xmlns:p14="http://schemas.microsoft.com/office/powerpoint/2010/main" val="41500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）如图所示为我国高原装载机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它不仅能在高原完成大吨位土方装卸，其铲斗前端的铲齿还能轻松铲断坚硬的岩石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轮胎花纹是为了增大摩擦</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轮胎宽大是为了增大压强</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铲齿尖锐是为了增大压力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铲斗举起土方越高做功越</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少</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64186" y="1340768"/>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pic>
        <p:nvPicPr>
          <p:cNvPr id="5" name="图片 4"/>
          <p:cNvPicPr>
            <a:picLocks noChangeAspect="1"/>
          </p:cNvPicPr>
          <p:nvPr/>
        </p:nvPicPr>
        <p:blipFill>
          <a:blip r:embed="rId2"/>
          <a:stretch>
            <a:fillRect/>
          </a:stretch>
        </p:blipFill>
        <p:spPr>
          <a:xfrm>
            <a:off x="5517710" y="1989221"/>
            <a:ext cx="3241792" cy="2375883"/>
          </a:xfrm>
          <a:prstGeom prst="rect">
            <a:avLst/>
          </a:prstGeom>
        </p:spPr>
      </p:pic>
    </p:spTree>
    <p:extLst>
      <p:ext uri="{BB962C8B-B14F-4D97-AF65-F5344CB8AC3E}">
        <p14:creationId xmlns:p14="http://schemas.microsoft.com/office/powerpoint/2010/main" val="80345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内蒙古中考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）小智发现奶奶家墙上的两孔插座烧坏了，他更换新插座的过程包括五个环节：</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断开总开关；</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将新插座装回墙上；</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拆下旧插座；</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闭合总开关；</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将电线按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左零右火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接入新插座的接线柱上</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下列操作顺序符合安全用电原则的是（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①③④⑤②</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①③⑤②④</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③⑤①②④</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③⑤②①</a:t>
            </a:r>
            <a:r>
              <a:rPr lang="zh-CN" altLang="zh-CN" kern="1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773196" y="2482365"/>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2698832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）冰壶在水平冰面上沿直线滑动的过程中，若冰面粗糙程度相同，则冰壶所受的摩擦力（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逐渐增大</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逐渐减小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保持不变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先增大后减小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）如图所示，用塑料梳子梳头，头发会随着梳子飘起来，这是由于（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重力的作用</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磁极间的作用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电荷间的作用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大气压的</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222998" y="3789040"/>
            <a:ext cx="3563824" cy="2497540"/>
          </a:xfrm>
          <a:prstGeom prst="rect">
            <a:avLst/>
          </a:prstGeom>
        </p:spPr>
      </p:pic>
      <p:sp>
        <p:nvSpPr>
          <p:cNvPr id="4" name="矩形 3"/>
          <p:cNvSpPr/>
          <p:nvPr/>
        </p:nvSpPr>
        <p:spPr>
          <a:xfrm>
            <a:off x="3574926" y="1340768"/>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
        <p:nvSpPr>
          <p:cNvPr id="5" name="矩形 4"/>
          <p:cNvSpPr/>
          <p:nvPr/>
        </p:nvSpPr>
        <p:spPr>
          <a:xfrm>
            <a:off x="1198662" y="3645024"/>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3774653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）出租车驾驶室内设计了控制电路来显示是否载有乘客，车顶指示灯显示红色时载有乘客，显示绿色时未载乘客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下列电路图中，通过开关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可以符合上述设计要求的是（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70870" y="2753998"/>
            <a:ext cx="8553832" cy="1568920"/>
          </a:xfrm>
          <a:prstGeom prst="rect">
            <a:avLst/>
          </a:prstGeom>
        </p:spPr>
      </p:pic>
      <p:sp>
        <p:nvSpPr>
          <p:cNvPr id="4" name="矩形 3"/>
          <p:cNvSpPr/>
          <p:nvPr/>
        </p:nvSpPr>
        <p:spPr>
          <a:xfrm>
            <a:off x="5519142" y="1968699"/>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pic>
        <p:nvPicPr>
          <p:cNvPr id="6" name="图片 5"/>
          <p:cNvPicPr>
            <a:picLocks noChangeAspect="1"/>
          </p:cNvPicPr>
          <p:nvPr/>
        </p:nvPicPr>
        <p:blipFill>
          <a:blip r:embed="rId3"/>
          <a:stretch>
            <a:fillRect/>
          </a:stretch>
        </p:blipFill>
        <p:spPr>
          <a:xfrm>
            <a:off x="140615" y="2498083"/>
            <a:ext cx="2930255" cy="2080749"/>
          </a:xfrm>
          <a:prstGeom prst="rect">
            <a:avLst/>
          </a:prstGeom>
        </p:spPr>
      </p:pic>
    </p:spTree>
    <p:extLst>
      <p:ext uri="{BB962C8B-B14F-4D97-AF65-F5344CB8AC3E}">
        <p14:creationId xmlns:p14="http://schemas.microsoft.com/office/powerpoint/2010/main" val="49289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乐山中考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月，金口河大瓦山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转转花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竞相绽放，游客们纷纷用手机拍下这美丽的景象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关于此景象，下列说法正确的是（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游客能看到美丽的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转转花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转转花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是光源</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转转花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的影子</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是由于光的直线传播形成的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用于拍摄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转转花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的手机镜头相当于凹透镜</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在拍摄时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转转花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需位于手机镜头的一倍焦距</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以内</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759502" y="1878243"/>
            <a:ext cx="2953589" cy="2433133"/>
          </a:xfrm>
          <a:prstGeom prst="rect">
            <a:avLst/>
          </a:prstGeom>
        </p:spPr>
      </p:pic>
      <p:sp>
        <p:nvSpPr>
          <p:cNvPr id="4" name="矩形 3"/>
          <p:cNvSpPr/>
          <p:nvPr/>
        </p:nvSpPr>
        <p:spPr>
          <a:xfrm>
            <a:off x="8678868" y="1412776"/>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16020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496</TotalTime>
  <Words>3335</Words>
  <Application>Microsoft Office PowerPoint</Application>
  <PresentationFormat>自定义</PresentationFormat>
  <Paragraphs>199</Paragraphs>
  <Slides>43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43</vt:i4>
      </vt:variant>
    </vt:vector>
  </HeadingPairs>
  <TitlesOfParts>
    <vt:vector size="54" baseType="lpstr">
      <vt:lpstr>等线</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441</cp:revision>
  <dcterms:created xsi:type="dcterms:W3CDTF">2020-11-06T05:24:00Z</dcterms:created>
  <dcterms:modified xsi:type="dcterms:W3CDTF">2025-09-10T11:44:18Z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